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57" r:id="rId4"/>
    <p:sldId id="272" r:id="rId5"/>
    <p:sldId id="283" r:id="rId6"/>
    <p:sldId id="284" r:id="rId7"/>
    <p:sldId id="266" r:id="rId8"/>
    <p:sldId id="273" r:id="rId9"/>
    <p:sldId id="268" r:id="rId10"/>
    <p:sldId id="275" r:id="rId11"/>
    <p:sldId id="269" r:id="rId12"/>
    <p:sldId id="276" r:id="rId13"/>
    <p:sldId id="277" r:id="rId14"/>
    <p:sldId id="270" r:id="rId15"/>
    <p:sldId id="278" r:id="rId16"/>
    <p:sldId id="271" r:id="rId17"/>
    <p:sldId id="261" r:id="rId18"/>
    <p:sldId id="259" r:id="rId19"/>
    <p:sldId id="279" r:id="rId20"/>
    <p:sldId id="285" r:id="rId21"/>
    <p:sldId id="281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1" autoAdjust="0"/>
    <p:restoredTop sz="94704" autoAdjust="0"/>
  </p:normalViewPr>
  <p:slideViewPr>
    <p:cSldViewPr>
      <p:cViewPr varScale="1">
        <p:scale>
          <a:sx n="64" d="100"/>
          <a:sy n="64" d="100"/>
        </p:scale>
        <p:origin x="-73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フリーフォーム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pPr/>
              <a:t>2014/12/20</a:t>
            </a:fld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1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1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:\iPhone　バックアップ写真\IMG_6392.JPG"/>
          <p:cNvPicPr>
            <a:picLocks noChangeAspect="1" noChangeArrowheads="1"/>
          </p:cNvPicPr>
          <p:nvPr/>
        </p:nvPicPr>
        <p:blipFill>
          <a:blip r:embed="rId2" cstate="print">
            <a:lum bright="-4000" contrast="-30000"/>
          </a:blip>
          <a:srcRect l="24317" t="3474" r="24317" b="3474"/>
          <a:stretch>
            <a:fillRect/>
          </a:stretch>
        </p:blipFill>
        <p:spPr bwMode="auto">
          <a:xfrm rot="5400000">
            <a:off x="1056113" y="-1229887"/>
            <a:ext cx="6858000" cy="9317774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204864"/>
            <a:ext cx="8712968" cy="1470025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kumimoji="1" lang="ja-JP" altLang="en-US" sz="7200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>瀬戸内海一周</a:t>
            </a:r>
            <a:r>
              <a:rPr kumimoji="1" lang="en-US" altLang="ja-JP" sz="7200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/>
            </a:r>
            <a:br>
              <a:rPr kumimoji="1" lang="en-US" altLang="ja-JP" sz="7200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</a:br>
            <a:r>
              <a:rPr kumimoji="1" lang="ja-JP" altLang="en-US" sz="7200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>サイクリングキャンプ</a:t>
            </a:r>
            <a:endParaRPr kumimoji="1" lang="ja-JP" altLang="en-US" sz="7200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11560" y="4365104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3600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>ベンチャー隊　常澤　柾大</a:t>
            </a:r>
            <a:endParaRPr kumimoji="1" lang="en-US" altLang="ja-JP" sz="3600" dirty="0" smtClean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r"/>
            <a:r>
              <a:rPr lang="ja-JP" altLang="en-US" sz="3600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HGP創英角ｺﾞｼｯｸUB" pitchFamily="50" charset="-128"/>
                <a:ea typeface="HGP創英角ｺﾞｼｯｸUB" pitchFamily="50" charset="-128"/>
              </a:rPr>
              <a:t>橋口　丈人</a:t>
            </a:r>
            <a:endParaRPr kumimoji="1" lang="ja-JP" altLang="en-US" sz="3600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:\iPhone　バックアップ写真\IMG_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93604"/>
            <a:ext cx="3552528" cy="2664396"/>
          </a:xfrm>
          <a:prstGeom prst="rect">
            <a:avLst/>
          </a:prstGeom>
          <a:noFill/>
        </p:spPr>
      </p:pic>
      <p:pic>
        <p:nvPicPr>
          <p:cNvPr id="5" name="Picture 3" descr="H:\iPhone　バックアップ写真\IMG_64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81517" y="809710"/>
            <a:ext cx="3240361" cy="2430271"/>
          </a:xfrm>
          <a:prstGeom prst="rect">
            <a:avLst/>
          </a:prstGeom>
          <a:noFill/>
        </p:spPr>
      </p:pic>
      <p:pic>
        <p:nvPicPr>
          <p:cNvPr id="6" name="Picture 5" descr="H:\iPhone　バックアップ写真\IMG_6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851920" y="2834934"/>
            <a:ext cx="5016558" cy="3762418"/>
          </a:xfrm>
          <a:prstGeom prst="rect">
            <a:avLst/>
          </a:prstGeom>
          <a:noFill/>
        </p:spPr>
      </p:pic>
      <p:sp>
        <p:nvSpPr>
          <p:cNvPr id="2" name="角丸四角形吹き出し 1"/>
          <p:cNvSpPr/>
          <p:nvPr/>
        </p:nvSpPr>
        <p:spPr>
          <a:xfrm>
            <a:off x="3884743" y="620688"/>
            <a:ext cx="4464496" cy="1584176"/>
          </a:xfrm>
          <a:prstGeom prst="wedgeRoundRectCallout">
            <a:avLst>
              <a:gd name="adj1" fmla="val -9129"/>
              <a:gd name="adj2" fmla="val 8723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067944" y="83671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この日は堀さん</a:t>
            </a:r>
            <a:r>
              <a:rPr lang="ja-JP" altLang="en-US" dirty="0" smtClean="0"/>
              <a:t>のお宅に泊めさせてもらいました。</a:t>
            </a:r>
            <a:endParaRPr lang="en-US" altLang="ja-JP" dirty="0"/>
          </a:p>
          <a:p>
            <a:r>
              <a:rPr kumimoji="1" lang="ja-JP" altLang="en-US" dirty="0" smtClean="0"/>
              <a:t>感謝の気持ちを込めて</a:t>
            </a:r>
            <a:r>
              <a:rPr lang="ja-JP" altLang="en-US" dirty="0" smtClean="0"/>
              <a:t>、年賀状を出そうと思います　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サイクリング３日目</a:t>
            </a:r>
            <a:endParaRPr kumimoji="1" lang="ja-JP" altLang="en-US" dirty="0"/>
          </a:p>
        </p:txBody>
      </p:sp>
      <p:pic>
        <p:nvPicPr>
          <p:cNvPr id="6" name="Picture 4" descr="H:\iPhone　バックアップ写真\IMG_6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8077" y="3933056"/>
            <a:ext cx="3607538" cy="2705653"/>
          </a:xfrm>
          <a:prstGeom prst="rect">
            <a:avLst/>
          </a:prstGeom>
          <a:noFill/>
        </p:spPr>
      </p:pic>
      <p:pic>
        <p:nvPicPr>
          <p:cNvPr id="7" name="Picture 3" descr="H:\iPhone　バックアップ写真\IMG_6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23527" y="1245482"/>
            <a:ext cx="3024336" cy="2268252"/>
          </a:xfrm>
          <a:prstGeom prst="rect">
            <a:avLst/>
          </a:prstGeom>
          <a:noFill/>
        </p:spPr>
      </p:pic>
      <p:pic>
        <p:nvPicPr>
          <p:cNvPr id="11" name="Picture 2" descr="H:\iPhone　バックアップ写真\IMG_6415.JPG"/>
          <p:cNvPicPr>
            <a:picLocks noChangeAspect="1" noChangeArrowheads="1"/>
          </p:cNvPicPr>
          <p:nvPr/>
        </p:nvPicPr>
        <p:blipFill>
          <a:blip r:embed="rId4" cstate="print"/>
          <a:srcRect l="43423" t="46318" r="26054" b="11579"/>
          <a:stretch>
            <a:fillRect/>
          </a:stretch>
        </p:blipFill>
        <p:spPr bwMode="auto">
          <a:xfrm rot="5400000">
            <a:off x="3749964" y="1226700"/>
            <a:ext cx="2436161" cy="2520282"/>
          </a:xfrm>
          <a:prstGeom prst="rect">
            <a:avLst/>
          </a:prstGeom>
          <a:noFill/>
        </p:spPr>
      </p:pic>
      <p:pic>
        <p:nvPicPr>
          <p:cNvPr id="12" name="Picture 5" descr="H:\iPhone　バックアップ写真\IMG_63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457714" y="1327262"/>
            <a:ext cx="2772272" cy="2079204"/>
          </a:xfrm>
          <a:prstGeom prst="rect">
            <a:avLst/>
          </a:prstGeom>
          <a:noFill/>
        </p:spPr>
      </p:pic>
      <p:pic>
        <p:nvPicPr>
          <p:cNvPr id="17" name="Picture 4" descr="H:\iPhone　バックアップ写真\IMG_6379.JPG"/>
          <p:cNvPicPr>
            <a:picLocks noChangeAspect="1" noChangeArrowheads="1"/>
          </p:cNvPicPr>
          <p:nvPr/>
        </p:nvPicPr>
        <p:blipFill>
          <a:blip r:embed="rId6" cstate="print"/>
          <a:srcRect t="34738"/>
          <a:stretch>
            <a:fillRect/>
          </a:stretch>
        </p:blipFill>
        <p:spPr bwMode="auto">
          <a:xfrm rot="5400000">
            <a:off x="3082742" y="4558218"/>
            <a:ext cx="2731129" cy="1336789"/>
          </a:xfrm>
          <a:prstGeom prst="rect">
            <a:avLst/>
          </a:prstGeom>
          <a:noFill/>
        </p:spPr>
      </p:pic>
      <p:pic>
        <p:nvPicPr>
          <p:cNvPr id="18" name="Picture 6" descr="H:\iPhone　バックアップ写真\IMG_6381.JPG"/>
          <p:cNvPicPr>
            <a:picLocks noChangeAspect="1" noChangeArrowheads="1"/>
          </p:cNvPicPr>
          <p:nvPr/>
        </p:nvPicPr>
        <p:blipFill>
          <a:blip r:embed="rId7" cstate="print"/>
          <a:srcRect r="26054" b="11579"/>
          <a:stretch>
            <a:fillRect/>
          </a:stretch>
        </p:blipFill>
        <p:spPr bwMode="auto">
          <a:xfrm rot="10800000">
            <a:off x="251520" y="3670272"/>
            <a:ext cx="3280603" cy="2942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:\iPhone　バックアップ写真\IMG_0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573016"/>
            <a:ext cx="4097768" cy="3073326"/>
          </a:xfrm>
          <a:prstGeom prst="rect">
            <a:avLst/>
          </a:prstGeom>
          <a:noFill/>
        </p:spPr>
      </p:pic>
      <p:pic>
        <p:nvPicPr>
          <p:cNvPr id="5" name="Picture 8" descr="H:\iPhone　バックアップ写真\IMG_6399.JPG"/>
          <p:cNvPicPr>
            <a:picLocks noChangeAspect="1" noChangeArrowheads="1"/>
          </p:cNvPicPr>
          <p:nvPr/>
        </p:nvPicPr>
        <p:blipFill>
          <a:blip r:embed="rId3" cstate="print"/>
          <a:srcRect l="26167" r="13084"/>
          <a:stretch>
            <a:fillRect/>
          </a:stretch>
        </p:blipFill>
        <p:spPr bwMode="auto">
          <a:xfrm rot="10800000">
            <a:off x="179512" y="260648"/>
            <a:ext cx="2508010" cy="3096344"/>
          </a:xfrm>
          <a:prstGeom prst="rect">
            <a:avLst/>
          </a:prstGeom>
          <a:noFill/>
        </p:spPr>
      </p:pic>
      <p:pic>
        <p:nvPicPr>
          <p:cNvPr id="6" name="Picture 9" descr="H:\iPhone　バックアップ写真\IMG_6402.JPG"/>
          <p:cNvPicPr>
            <a:picLocks noChangeAspect="1" noChangeArrowheads="1"/>
          </p:cNvPicPr>
          <p:nvPr/>
        </p:nvPicPr>
        <p:blipFill>
          <a:blip r:embed="rId4" cstate="print"/>
          <a:srcRect r="8874"/>
          <a:stretch>
            <a:fillRect/>
          </a:stretch>
        </p:blipFill>
        <p:spPr bwMode="auto">
          <a:xfrm rot="10800000">
            <a:off x="5148064" y="332656"/>
            <a:ext cx="3696448" cy="3042338"/>
          </a:xfrm>
          <a:prstGeom prst="rect">
            <a:avLst/>
          </a:prstGeom>
          <a:noFill/>
        </p:spPr>
      </p:pic>
      <p:pic>
        <p:nvPicPr>
          <p:cNvPr id="7" name="Picture 11" descr="H:\iPhone　バックアップ写真\IMG_6406.JPG"/>
          <p:cNvPicPr>
            <a:picLocks noChangeAspect="1" noChangeArrowheads="1"/>
          </p:cNvPicPr>
          <p:nvPr/>
        </p:nvPicPr>
        <p:blipFill>
          <a:blip r:embed="rId5" cstate="print"/>
          <a:srcRect r="15634"/>
          <a:stretch>
            <a:fillRect/>
          </a:stretch>
        </p:blipFill>
        <p:spPr bwMode="auto">
          <a:xfrm>
            <a:off x="2915816" y="188640"/>
            <a:ext cx="1943597" cy="3072341"/>
          </a:xfrm>
          <a:prstGeom prst="rect">
            <a:avLst/>
          </a:prstGeom>
          <a:noFill/>
        </p:spPr>
      </p:pic>
      <p:pic>
        <p:nvPicPr>
          <p:cNvPr id="8" name="Picture 2" descr="H:\写真\20140822_093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01008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H:\iPhone　バックアップ写真\IMG_6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39551" y="980727"/>
            <a:ext cx="3744416" cy="2808311"/>
          </a:xfrm>
          <a:prstGeom prst="rect">
            <a:avLst/>
          </a:prstGeom>
          <a:noFill/>
        </p:spPr>
      </p:pic>
      <p:pic>
        <p:nvPicPr>
          <p:cNvPr id="8" name="Picture 6" descr="H:\iPhone　バックアップ写真\IMG_6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88024" y="3933055"/>
            <a:ext cx="3672408" cy="2754307"/>
          </a:xfrm>
          <a:prstGeom prst="rect">
            <a:avLst/>
          </a:prstGeom>
          <a:noFill/>
        </p:spPr>
      </p:pic>
      <p:pic>
        <p:nvPicPr>
          <p:cNvPr id="11" name="Picture 8" descr="H:\iPhone　バックアップ写真\IMG_6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39552" y="3879050"/>
            <a:ext cx="3744416" cy="2808312"/>
          </a:xfrm>
          <a:prstGeom prst="rect">
            <a:avLst/>
          </a:prstGeom>
          <a:noFill/>
        </p:spPr>
      </p:pic>
      <p:pic>
        <p:nvPicPr>
          <p:cNvPr id="12" name="Picture 2" descr="H:\iPhone　バックアップ写真\IMG_64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788024" y="980728"/>
            <a:ext cx="3744416" cy="2808312"/>
          </a:xfrm>
          <a:prstGeom prst="rect">
            <a:avLst/>
          </a:prstGeom>
          <a:noFill/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 smtClean="0"/>
              <a:t>サイクリング４日目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:\iPhone　バックアップ写真\IMG_6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1520" y="3501008"/>
            <a:ext cx="4166792" cy="3125094"/>
          </a:xfrm>
          <a:prstGeom prst="rect">
            <a:avLst/>
          </a:prstGeom>
          <a:noFill/>
        </p:spPr>
      </p:pic>
      <p:pic>
        <p:nvPicPr>
          <p:cNvPr id="9" name="Picture 5" descr="H:\iPhone　バックアップ写真\IMG_6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4008" y="3428999"/>
            <a:ext cx="4273452" cy="3205089"/>
          </a:xfrm>
          <a:prstGeom prst="rect">
            <a:avLst/>
          </a:prstGeom>
          <a:noFill/>
        </p:spPr>
      </p:pic>
      <p:pic>
        <p:nvPicPr>
          <p:cNvPr id="13" name="Picture 9" descr="H:\iPhone　バックアップ写真\IMG_0218.JPG"/>
          <p:cNvPicPr>
            <a:picLocks noChangeAspect="1" noChangeArrowheads="1"/>
          </p:cNvPicPr>
          <p:nvPr/>
        </p:nvPicPr>
        <p:blipFill>
          <a:blip r:embed="rId4" cstate="print"/>
          <a:srcRect t="20669" b="8858"/>
          <a:stretch>
            <a:fillRect/>
          </a:stretch>
        </p:blipFill>
        <p:spPr bwMode="auto">
          <a:xfrm>
            <a:off x="5220072" y="1268760"/>
            <a:ext cx="3588229" cy="1896543"/>
          </a:xfrm>
          <a:prstGeom prst="rect">
            <a:avLst/>
          </a:prstGeom>
          <a:noFill/>
        </p:spPr>
      </p:pic>
      <p:pic>
        <p:nvPicPr>
          <p:cNvPr id="20" name="Picture 7" descr="H:\iPhone　バックアップ写真\IMG_0216.JPG"/>
          <p:cNvPicPr>
            <a:picLocks noChangeAspect="1" noChangeArrowheads="1"/>
          </p:cNvPicPr>
          <p:nvPr/>
        </p:nvPicPr>
        <p:blipFill>
          <a:blip r:embed="rId5" cstate="print"/>
          <a:srcRect t="29528" b="20669"/>
          <a:stretch>
            <a:fillRect/>
          </a:stretch>
        </p:blipFill>
        <p:spPr bwMode="auto">
          <a:xfrm>
            <a:off x="202761" y="1628800"/>
            <a:ext cx="4579043" cy="1710427"/>
          </a:xfrm>
          <a:prstGeom prst="rect">
            <a:avLst/>
          </a:prstGeom>
          <a:noFill/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609600" y="4270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サイクリング５日目</a:t>
            </a:r>
            <a:endParaRPr kumimoji="1" lang="ja-JP" alt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H:\iPhone　バックアップ写真\IMG_6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79511" y="3573016"/>
            <a:ext cx="4448848" cy="2768606"/>
          </a:xfrm>
          <a:prstGeom prst="rect">
            <a:avLst/>
          </a:prstGeom>
          <a:noFill/>
        </p:spPr>
      </p:pic>
      <p:pic>
        <p:nvPicPr>
          <p:cNvPr id="6" name="Picture 7" descr="H:\iPhone　バックアップ写真\IMG_6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652120" y="980728"/>
            <a:ext cx="3203848" cy="2402886"/>
          </a:xfrm>
          <a:prstGeom prst="rect">
            <a:avLst/>
          </a:prstGeom>
          <a:noFill/>
        </p:spPr>
      </p:pic>
      <p:pic>
        <p:nvPicPr>
          <p:cNvPr id="7" name="Picture 10" descr="H:\iPhone　バックアップ写真\IMG_6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16016" y="3573016"/>
            <a:ext cx="4248472" cy="2784703"/>
          </a:xfrm>
          <a:prstGeom prst="rect">
            <a:avLst/>
          </a:prstGeom>
          <a:noFill/>
        </p:spPr>
      </p:pic>
      <p:pic>
        <p:nvPicPr>
          <p:cNvPr id="8" name="Picture 6" descr="H:\iPhone　バックアップ写真\IMG_6487.JPG"/>
          <p:cNvPicPr>
            <a:picLocks noChangeAspect="1" noChangeArrowheads="1"/>
          </p:cNvPicPr>
          <p:nvPr/>
        </p:nvPicPr>
        <p:blipFill>
          <a:blip r:embed="rId5" cstate="print"/>
          <a:srcRect l="21711" t="40528" r="39081" b="19685"/>
          <a:stretch>
            <a:fillRect/>
          </a:stretch>
        </p:blipFill>
        <p:spPr bwMode="auto">
          <a:xfrm rot="5400000">
            <a:off x="3340753" y="1275870"/>
            <a:ext cx="2470526" cy="1880241"/>
          </a:xfrm>
          <a:prstGeom prst="rect">
            <a:avLst/>
          </a:prstGeom>
          <a:noFill/>
        </p:spPr>
      </p:pic>
      <p:pic>
        <p:nvPicPr>
          <p:cNvPr id="9" name="Picture 8" descr="H:\iPhone　バックアップ写真\IMG_64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79512" y="980728"/>
            <a:ext cx="3312368" cy="248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dirty="0" smtClean="0"/>
              <a:t>サイクリング</a:t>
            </a:r>
            <a:r>
              <a:rPr lang="en-US" altLang="ja-JP" dirty="0" smtClean="0"/>
              <a:t>6</a:t>
            </a:r>
            <a:r>
              <a:rPr kumimoji="1" lang="ja-JP" altLang="en-US" dirty="0" smtClean="0"/>
              <a:t>日目</a:t>
            </a:r>
            <a:endParaRPr kumimoji="1" lang="ja-JP" altLang="en-US" dirty="0"/>
          </a:p>
        </p:txBody>
      </p:sp>
      <p:pic>
        <p:nvPicPr>
          <p:cNvPr id="5" name="Picture 4" descr="H:\iPhone　バックアップ写真\IMG_6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563888" y="4301716"/>
            <a:ext cx="3096344" cy="2322258"/>
          </a:xfrm>
          <a:prstGeom prst="rect">
            <a:avLst/>
          </a:prstGeom>
          <a:noFill/>
        </p:spPr>
      </p:pic>
      <p:pic>
        <p:nvPicPr>
          <p:cNvPr id="6" name="Picture 2" descr="H:\iPhone　バックアップ写真\IMG_6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23528" y="4293096"/>
            <a:ext cx="3059832" cy="2294874"/>
          </a:xfrm>
          <a:prstGeom prst="rect">
            <a:avLst/>
          </a:prstGeom>
          <a:noFill/>
        </p:spPr>
      </p:pic>
      <p:pic>
        <p:nvPicPr>
          <p:cNvPr id="8" name="Picture 3" descr="H:\iPhone　バックアップ写真\IMG_6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23528" y="1268760"/>
            <a:ext cx="3635896" cy="2726922"/>
          </a:xfrm>
          <a:prstGeom prst="rect">
            <a:avLst/>
          </a:prstGeom>
          <a:noFill/>
        </p:spPr>
      </p:pic>
      <p:pic>
        <p:nvPicPr>
          <p:cNvPr id="10" name="Picture 7" descr="H:\iPhone　バックアップ写真\IMG_65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211960" y="1268760"/>
            <a:ext cx="2592288" cy="1944216"/>
          </a:xfrm>
          <a:prstGeom prst="rect">
            <a:avLst/>
          </a:prstGeom>
          <a:noFill/>
        </p:spPr>
      </p:pic>
      <p:pic>
        <p:nvPicPr>
          <p:cNvPr id="11" name="Picture 11" descr="H:\iPhone　バックアップ写真\IMG_6522.JPG"/>
          <p:cNvPicPr>
            <a:picLocks noChangeAspect="1" noChangeArrowheads="1"/>
          </p:cNvPicPr>
          <p:nvPr/>
        </p:nvPicPr>
        <p:blipFill>
          <a:blip r:embed="rId6" cstate="print"/>
          <a:srcRect t="11579" b="11579"/>
          <a:stretch>
            <a:fillRect/>
          </a:stretch>
        </p:blipFill>
        <p:spPr bwMode="auto">
          <a:xfrm rot="5400000">
            <a:off x="6214708" y="3874524"/>
            <a:ext cx="3462670" cy="1995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H:\iPhone　バックアップ写真\IMG_6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3527" y="332656"/>
            <a:ext cx="4128457" cy="3096344"/>
          </a:xfrm>
          <a:prstGeom prst="rect">
            <a:avLst/>
          </a:prstGeom>
          <a:noFill/>
        </p:spPr>
      </p:pic>
      <p:pic>
        <p:nvPicPr>
          <p:cNvPr id="18" name="Picture 6" descr="H:\iPhone　バックアップ写真\IMG_6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16015" y="332656"/>
            <a:ext cx="4128459" cy="3096344"/>
          </a:xfrm>
          <a:prstGeom prst="rect">
            <a:avLst/>
          </a:prstGeom>
          <a:noFill/>
        </p:spPr>
      </p:pic>
      <p:pic>
        <p:nvPicPr>
          <p:cNvPr id="19" name="Picture 10" descr="H:\iPhone　バックアップ写真\IMG_6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932040" y="3627022"/>
            <a:ext cx="3960440" cy="2970330"/>
          </a:xfrm>
          <a:prstGeom prst="rect">
            <a:avLst/>
          </a:prstGeom>
          <a:noFill/>
        </p:spPr>
      </p:pic>
      <p:pic>
        <p:nvPicPr>
          <p:cNvPr id="20" name="Picture 9" descr="H:\iPhone　バックアップ写真\IMG_65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51520" y="3603373"/>
            <a:ext cx="4032448" cy="3024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ja-JP" dirty="0" smtClean="0"/>
              <a:t>"5</a:t>
            </a:r>
            <a:r>
              <a:rPr lang="ja-JP" altLang="ja-JP" dirty="0" smtClean="0"/>
              <a:t>日間を振り返って</a:t>
            </a:r>
            <a:r>
              <a:rPr lang="en-US" altLang="ja-JP" dirty="0" smtClean="0"/>
              <a:t>"</a:t>
            </a:r>
            <a:endParaRPr lang="ja-JP" altLang="ja-JP" dirty="0" smtClean="0"/>
          </a:p>
          <a:p>
            <a:r>
              <a:rPr lang="ja-JP" altLang="ja-JP" dirty="0" smtClean="0"/>
              <a:t>・旅はおもしろい！</a:t>
            </a:r>
          </a:p>
          <a:p>
            <a:r>
              <a:rPr lang="ja-JP" altLang="ja-JP" dirty="0" smtClean="0"/>
              <a:t>・無理だと思っても絶対出来るんだ！</a:t>
            </a:r>
          </a:p>
          <a:p>
            <a:r>
              <a:rPr lang="ja-JP" altLang="ja-JP" dirty="0" smtClean="0"/>
              <a:t>・終わった後の達成感</a:t>
            </a:r>
          </a:p>
          <a:p>
            <a:r>
              <a:rPr lang="ja-JP" altLang="ja-JP" dirty="0" smtClean="0"/>
              <a:t>・道を聞いたときにサラッと返してくれる人の温かみ</a:t>
            </a:r>
          </a:p>
          <a:p>
            <a:r>
              <a:rPr lang="ja-JP" altLang="ja-JP" dirty="0" smtClean="0"/>
              <a:t>・初めての体験って新鮮</a:t>
            </a:r>
          </a:p>
          <a:p>
            <a:r>
              <a:rPr lang="ja-JP" altLang="ja-JP" dirty="0" smtClean="0"/>
              <a:t>・他団との交流</a:t>
            </a:r>
          </a:p>
          <a:p>
            <a:pPr>
              <a:buNone/>
            </a:pPr>
            <a:r>
              <a:rPr lang="en-US" altLang="ja-JP" dirty="0" smtClean="0"/>
              <a:t>"</a:t>
            </a:r>
            <a:r>
              <a:rPr lang="ja-JP" altLang="ja-JP" dirty="0" smtClean="0"/>
              <a:t>リーダーがいない</a:t>
            </a:r>
            <a:r>
              <a:rPr lang="en-US" altLang="ja-JP" dirty="0" smtClean="0"/>
              <a:t>"</a:t>
            </a:r>
            <a:endParaRPr lang="ja-JP" altLang="ja-JP" dirty="0" smtClean="0"/>
          </a:p>
          <a:p>
            <a:r>
              <a:rPr lang="ja-JP" altLang="ja-JP" dirty="0" smtClean="0"/>
              <a:t>・支えられているという感覚</a:t>
            </a:r>
          </a:p>
          <a:p>
            <a:r>
              <a:rPr lang="ja-JP" altLang="ja-JP" dirty="0" smtClean="0"/>
              <a:t>・好き勝手できる！自分たちでワイワイ</a:t>
            </a:r>
          </a:p>
          <a:p>
            <a:r>
              <a:rPr lang="ja-JP" altLang="ja-JP" dirty="0" smtClean="0"/>
              <a:t>・行動に責任を持たないといけない</a:t>
            </a:r>
          </a:p>
          <a:p>
            <a:r>
              <a:rPr lang="ja-JP" altLang="ja-JP" dirty="0" smtClean="0"/>
              <a:t>・だれてしまう</a:t>
            </a:r>
            <a:r>
              <a:rPr lang="en-US" altLang="ja-JP" dirty="0" smtClean="0"/>
              <a:t>(</a:t>
            </a:r>
            <a:r>
              <a:rPr lang="ja-JP" altLang="ja-JP" dirty="0" smtClean="0"/>
              <a:t>ケンカになりそうだった</a:t>
            </a:r>
            <a:r>
              <a:rPr lang="en-US" altLang="ja-JP" dirty="0" smtClean="0"/>
              <a:t>)</a:t>
            </a:r>
            <a:r>
              <a:rPr lang="ja-JP" altLang="ja-JP" dirty="0" smtClean="0"/>
              <a:t>協調力→それを乗り越えた！</a:t>
            </a:r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0"/>
            <a:ext cx="7467600" cy="114300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感想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464137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ja-JP" altLang="ja-JP" dirty="0" smtClean="0"/>
          </a:p>
          <a:p>
            <a:pPr>
              <a:buNone/>
            </a:pPr>
            <a:r>
              <a:rPr lang="en-US" altLang="ja-JP" dirty="0" smtClean="0"/>
              <a:t>"</a:t>
            </a:r>
            <a:r>
              <a:rPr lang="ja-JP" altLang="ja-JP" dirty="0" smtClean="0"/>
              <a:t>学んだこと</a:t>
            </a:r>
            <a:r>
              <a:rPr lang="en-US" altLang="ja-JP" dirty="0" smtClean="0"/>
              <a:t>"</a:t>
            </a:r>
            <a:endParaRPr lang="ja-JP" altLang="ja-JP" dirty="0" smtClean="0"/>
          </a:p>
          <a:p>
            <a:r>
              <a:rPr lang="ja-JP" altLang="ja-JP" dirty="0" smtClean="0"/>
              <a:t>・日数・行動の疲労感は達成感に比例する</a:t>
            </a:r>
          </a:p>
          <a:p>
            <a:r>
              <a:rPr lang="ja-JP" altLang="ja-JP" dirty="0" smtClean="0"/>
              <a:t>・思い切りって大切。現場での的確な判断。臨機応変</a:t>
            </a:r>
          </a:p>
          <a:p>
            <a:r>
              <a:rPr lang="ja-JP" altLang="ja-JP" dirty="0" smtClean="0"/>
              <a:t>・自転車の知識</a:t>
            </a:r>
          </a:p>
          <a:p>
            <a:pPr>
              <a:buNone/>
            </a:pPr>
            <a:r>
              <a:rPr lang="en-US" altLang="ja-JP" dirty="0" smtClean="0"/>
              <a:t>"</a:t>
            </a:r>
            <a:r>
              <a:rPr lang="ja-JP" altLang="ja-JP" dirty="0" smtClean="0"/>
              <a:t>反省するところ</a:t>
            </a:r>
            <a:r>
              <a:rPr lang="en-US" altLang="ja-JP" dirty="0" smtClean="0"/>
              <a:t>"</a:t>
            </a:r>
            <a:endParaRPr lang="ja-JP" altLang="ja-JP" dirty="0" smtClean="0"/>
          </a:p>
          <a:p>
            <a:r>
              <a:rPr lang="ja-JP" altLang="ja-JP" dirty="0" smtClean="0"/>
              <a:t>・時間にルーズ</a:t>
            </a:r>
            <a:r>
              <a:rPr lang="en-US" altLang="ja-JP" dirty="0" smtClean="0"/>
              <a:t>(</a:t>
            </a:r>
            <a:r>
              <a:rPr lang="ja-JP" altLang="ja-JP" dirty="0" smtClean="0"/>
              <a:t>自由な分気持ちが緩い</a:t>
            </a:r>
            <a:r>
              <a:rPr lang="en-US" altLang="ja-JP" dirty="0" smtClean="0"/>
              <a:t>)</a:t>
            </a:r>
            <a:endParaRPr lang="ja-JP" altLang="ja-JP" dirty="0" smtClean="0"/>
          </a:p>
          <a:p>
            <a:r>
              <a:rPr lang="ja-JP" altLang="ja-JP" dirty="0" smtClean="0"/>
              <a:t>・危険を帰りみない</a:t>
            </a:r>
            <a:r>
              <a:rPr lang="en-US" altLang="ja-JP" dirty="0" smtClean="0"/>
              <a:t>(</a:t>
            </a:r>
            <a:r>
              <a:rPr lang="ja-JP" altLang="ja-JP" dirty="0" smtClean="0"/>
              <a:t>広島土砂災害</a:t>
            </a:r>
            <a:r>
              <a:rPr lang="en-US" altLang="ja-JP" dirty="0" smtClean="0"/>
              <a:t>)</a:t>
            </a:r>
            <a:endParaRPr lang="ja-JP" altLang="ja-JP" dirty="0" smtClean="0"/>
          </a:p>
          <a:p>
            <a:r>
              <a:rPr lang="ja-JP" altLang="ja-JP" dirty="0" smtClean="0"/>
              <a:t>・金銭問題</a:t>
            </a:r>
            <a:r>
              <a:rPr lang="en-US" altLang="ja-JP" dirty="0" smtClean="0"/>
              <a:t>(</a:t>
            </a:r>
            <a:r>
              <a:rPr lang="ja-JP" altLang="ja-JP" dirty="0" smtClean="0"/>
              <a:t>飲み物・外食などの食費</a:t>
            </a:r>
            <a:r>
              <a:rPr lang="en-US" altLang="ja-JP" dirty="0" smtClean="0"/>
              <a:t>)</a:t>
            </a:r>
            <a:endParaRPr lang="ja-JP" altLang="ja-JP" dirty="0" smtClean="0"/>
          </a:p>
          <a:p>
            <a:r>
              <a:rPr lang="ja-JP" altLang="ja-JP" dirty="0" smtClean="0"/>
              <a:t>・荷台はしっかりしたものを</a:t>
            </a:r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目標・目的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7504" y="2332037"/>
            <a:ext cx="9036496" cy="4525963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/>
              <a:t>長距離サイクリングによる体力増強</a:t>
            </a:r>
            <a:endParaRPr kumimoji="1" lang="en-US" altLang="ja-JP" sz="4000" dirty="0" smtClean="0"/>
          </a:p>
          <a:p>
            <a:r>
              <a:rPr lang="ja-JP" altLang="en-US" sz="4000" dirty="0"/>
              <a:t>計画書</a:t>
            </a:r>
            <a:r>
              <a:rPr lang="ja-JP" altLang="en-US" sz="4000" dirty="0" smtClean="0"/>
              <a:t>の作成による企画力の養成</a:t>
            </a:r>
            <a:endParaRPr lang="en-US" altLang="ja-JP" sz="4000" dirty="0" smtClean="0"/>
          </a:p>
          <a:p>
            <a:r>
              <a:rPr kumimoji="1" lang="ja-JP" altLang="en-US" sz="4000" dirty="0"/>
              <a:t>メンバー</a:t>
            </a:r>
            <a:r>
              <a:rPr kumimoji="1" lang="ja-JP" altLang="en-US" sz="4000" dirty="0" smtClean="0"/>
              <a:t>の協調性の意識</a:t>
            </a:r>
            <a:endParaRPr kumimoji="1" lang="en-US" altLang="ja-JP" sz="4000" dirty="0" smtClean="0"/>
          </a:p>
          <a:p>
            <a:r>
              <a:rPr lang="ja-JP" altLang="en-US" sz="4000" dirty="0"/>
              <a:t>指導者</a:t>
            </a:r>
            <a:r>
              <a:rPr lang="ja-JP" altLang="en-US" sz="4000" dirty="0" smtClean="0"/>
              <a:t>がいない中での行動</a:t>
            </a:r>
            <a:endParaRPr lang="en-US" altLang="ja-JP" sz="4000" dirty="0" smtClean="0"/>
          </a:p>
        </p:txBody>
      </p:sp>
    </p:spTree>
    <p:extLst>
      <p:ext uri="{BB962C8B-B14F-4D97-AF65-F5344CB8AC3E}">
        <p14:creationId xmlns:p14="http://schemas.microsoft.com/office/powerpoint/2010/main" val="25255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最終報告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/>
              <a:t>活動経費</a:t>
            </a:r>
            <a:endParaRPr lang="en-US" altLang="ja-JP" dirty="0"/>
          </a:p>
          <a:p>
            <a:pPr marL="36576" indent="0">
              <a:buNone/>
            </a:pPr>
            <a:r>
              <a:rPr lang="ja-JP" altLang="en-US" dirty="0" smtClean="0"/>
              <a:t>　　約</a:t>
            </a:r>
            <a:r>
              <a:rPr lang="en-US" altLang="ja-JP" dirty="0" smtClean="0"/>
              <a:t>33,000</a:t>
            </a:r>
            <a:r>
              <a:rPr lang="ja-JP" altLang="en-US" dirty="0" smtClean="0"/>
              <a:t>円（食費、フェリー、その他）</a:t>
            </a:r>
            <a:endParaRPr lang="en-US" altLang="ja-JP" dirty="0" smtClean="0"/>
          </a:p>
          <a:p>
            <a:r>
              <a:rPr lang="ja-JP" altLang="en-US" dirty="0"/>
              <a:t>総</a:t>
            </a:r>
            <a:r>
              <a:rPr lang="ja-JP" altLang="en-US" dirty="0" smtClean="0"/>
              <a:t>移動距離　　</a:t>
            </a:r>
            <a:endParaRPr lang="en-US" altLang="ja-JP" dirty="0" smtClean="0"/>
          </a:p>
          <a:p>
            <a:pPr marL="36576" indent="0">
              <a:buNone/>
            </a:pPr>
            <a:r>
              <a:rPr lang="ja-JP" altLang="en-US" dirty="0" smtClean="0"/>
              <a:t>　　４２３㎞（自転車ナビより算出）</a:t>
            </a:r>
            <a:endParaRPr lang="en-US" altLang="ja-JP" dirty="0" smtClean="0"/>
          </a:p>
          <a:p>
            <a:r>
              <a:rPr lang="ja-JP" altLang="en-US" dirty="0"/>
              <a:t>移動</a:t>
            </a:r>
            <a:r>
              <a:rPr lang="ja-JP" altLang="en-US" dirty="0" smtClean="0"/>
              <a:t>時間</a:t>
            </a:r>
            <a:endParaRPr lang="en-US" altLang="ja-JP" dirty="0" smtClean="0"/>
          </a:p>
          <a:p>
            <a:pPr marL="36576" indent="0">
              <a:buNone/>
            </a:pPr>
            <a:r>
              <a:rPr lang="ja-JP" altLang="en-US" dirty="0" smtClean="0"/>
              <a:t>　</a:t>
            </a:r>
            <a:r>
              <a:rPr lang="en-US" altLang="ja-JP" dirty="0" smtClean="0"/>
              <a:t>12</a:t>
            </a:r>
            <a:r>
              <a:rPr lang="ja-JP" altLang="en-US" dirty="0"/>
              <a:t>時間＋</a:t>
            </a:r>
            <a:r>
              <a:rPr lang="en-US" altLang="ja-JP" dirty="0"/>
              <a:t>12</a:t>
            </a:r>
            <a:r>
              <a:rPr lang="ja-JP" altLang="en-US" dirty="0"/>
              <a:t>時間＋</a:t>
            </a:r>
            <a:r>
              <a:rPr lang="en-US" altLang="ja-JP" dirty="0"/>
              <a:t>11.5</a:t>
            </a:r>
            <a:r>
              <a:rPr lang="ja-JP" altLang="en-US" dirty="0"/>
              <a:t>時間＋</a:t>
            </a:r>
            <a:r>
              <a:rPr lang="en-US" altLang="ja-JP" dirty="0"/>
              <a:t>11.5</a:t>
            </a:r>
            <a:r>
              <a:rPr lang="ja-JP" altLang="en-US" dirty="0"/>
              <a:t>時間＋</a:t>
            </a:r>
            <a:r>
              <a:rPr lang="en-US" altLang="ja-JP" dirty="0"/>
              <a:t>13.5</a:t>
            </a:r>
            <a:r>
              <a:rPr lang="ja-JP" altLang="en-US" dirty="0" smtClean="0"/>
              <a:t>時　間</a:t>
            </a:r>
            <a:r>
              <a:rPr lang="ja-JP" altLang="en-US" dirty="0"/>
              <a:t>＋</a:t>
            </a:r>
            <a:r>
              <a:rPr lang="en-US" altLang="ja-JP" dirty="0"/>
              <a:t>3</a:t>
            </a:r>
            <a:r>
              <a:rPr lang="ja-JP" altLang="en-US" dirty="0"/>
              <a:t>時間＝</a:t>
            </a:r>
            <a:r>
              <a:rPr lang="en-US" altLang="ja-JP" dirty="0"/>
              <a:t>63.5</a:t>
            </a:r>
            <a:r>
              <a:rPr lang="ja-JP" altLang="en-US" dirty="0"/>
              <a:t>時間</a:t>
            </a:r>
            <a:r>
              <a:rPr lang="ja-JP" altLang="en-US" dirty="0" smtClean="0"/>
              <a:t>！（休憩</a:t>
            </a:r>
            <a:r>
              <a:rPr lang="ja-JP" altLang="en-US" dirty="0"/>
              <a:t>のぞく</a:t>
            </a:r>
            <a:r>
              <a:rPr lang="ja-JP" altLang="en-US" dirty="0" smtClean="0"/>
              <a:t>）</a:t>
            </a:r>
            <a:endParaRPr lang="en-US" altLang="ja-JP" dirty="0"/>
          </a:p>
          <a:p>
            <a:r>
              <a:rPr lang="ja-JP" altLang="en-US" dirty="0" smtClean="0"/>
              <a:t>通過した地域</a:t>
            </a:r>
            <a:endParaRPr lang="en-US" altLang="ja-JP" dirty="0" smtClean="0"/>
          </a:p>
          <a:p>
            <a:pPr marL="36576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５県</a:t>
            </a:r>
            <a:r>
              <a:rPr lang="en-US" altLang="ja-JP" dirty="0" smtClean="0"/>
              <a:t>26</a:t>
            </a:r>
            <a:r>
              <a:rPr lang="ja-JP" altLang="en-US" dirty="0" smtClean="0"/>
              <a:t>市多数区町村</a:t>
            </a:r>
            <a:endParaRPr lang="en-US" altLang="ja-JP" dirty="0" smtClean="0"/>
          </a:p>
          <a:p>
            <a:pPr marL="36576" indent="0">
              <a:buNone/>
            </a:pPr>
            <a:r>
              <a:rPr lang="ja-JP" altLang="en-US" dirty="0" smtClean="0"/>
              <a:t>　　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702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iPhone　バックアップ写真\IMG_6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60848" y="-2665058"/>
            <a:ext cx="12697408" cy="9523058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636912"/>
            <a:ext cx="9036496" cy="1143000"/>
          </a:xfrm>
        </p:spPr>
        <p:txBody>
          <a:bodyPr>
            <a:noAutofit/>
          </a:bodyPr>
          <a:lstStyle/>
          <a:p>
            <a:pPr algn="ctr"/>
            <a:r>
              <a:rPr lang="en-US" altLang="ja-JP" sz="6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/>
            </a:r>
            <a:br>
              <a:rPr lang="en-US" altLang="ja-JP" sz="6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</a:br>
            <a:r>
              <a:rPr lang="ja-JP" altLang="en-US" sz="6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御清聴</a:t>
            </a:r>
            <a:r>
              <a:rPr lang="ja-JP" altLang="en-US" sz="6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ありがとう</a:t>
            </a:r>
            <a:r>
              <a:rPr lang="en-US" altLang="ja-JP" sz="6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/>
            </a:r>
            <a:br>
              <a:rPr lang="en-US" altLang="ja-JP" sz="6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</a:br>
            <a:r>
              <a:rPr lang="ja-JP" altLang="en-US" sz="6000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GP創英角ﾎﾟｯﾌﾟ体" pitchFamily="50" charset="-128"/>
                <a:ea typeface="HGP創英角ﾎﾟｯﾌﾟ体" pitchFamily="50" charset="-128"/>
              </a:rPr>
              <a:t>ございました！</a:t>
            </a:r>
            <a:endParaRPr kumimoji="1" lang="ja-JP" altLang="en-US" sz="600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計画</a:t>
            </a:r>
            <a:endParaRPr kumimoji="1" lang="ja-JP" altLang="en-US" dirty="0"/>
          </a:p>
        </p:txBody>
      </p:sp>
      <p:pic>
        <p:nvPicPr>
          <p:cNvPr id="4" name="図 3" descr="C:\Users\tsunezawa\Desktop\ベンチャー計画\瀬戸内海ルート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角丸四角形吹き出し 5"/>
          <p:cNvSpPr/>
          <p:nvPr/>
        </p:nvSpPr>
        <p:spPr>
          <a:xfrm>
            <a:off x="4932040" y="5157192"/>
            <a:ext cx="3960440" cy="1368152"/>
          </a:xfrm>
          <a:prstGeom prst="wedgeRoundRectCallout">
            <a:avLst>
              <a:gd name="adj1" fmla="val -65589"/>
              <a:gd name="adj2" fmla="val -5060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36096" y="530120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全長</a:t>
            </a:r>
            <a:r>
              <a:rPr kumimoji="1" lang="en-U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450</a:t>
            </a:r>
            <a:r>
              <a:rPr kumimoji="1"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キロメートル</a:t>
            </a:r>
            <a:r>
              <a:rPr kumimoji="1" lang="en-U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!</a:t>
            </a:r>
            <a:r>
              <a:rPr lang="en-U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!</a:t>
            </a:r>
          </a:p>
          <a:p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（東京～神戸まで距離）</a:t>
            </a:r>
            <a:endParaRPr lang="en-US" altLang="ja-JP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kumimoji="1" lang="en-U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5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泊</a:t>
            </a:r>
            <a:r>
              <a:rPr lang="en-US" altLang="ja-JP" dirty="0" smtClean="0">
                <a:latin typeface="HGP創英角ﾎﾟｯﾌﾟ体" pitchFamily="50" charset="-128"/>
                <a:ea typeface="HGP創英角ﾎﾟｯﾌﾟ体" pitchFamily="50" charset="-128"/>
              </a:rPr>
              <a:t>6</a:t>
            </a:r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日のロングキャンプ</a:t>
            </a:r>
            <a:endParaRPr lang="en-US" altLang="ja-JP" dirty="0" smtClean="0">
              <a:latin typeface="HGP創英角ﾎﾟｯﾌﾟ体" pitchFamily="50" charset="-128"/>
              <a:ea typeface="HGP創英角ﾎﾟｯﾌﾟ体" pitchFamily="50" charset="-128"/>
            </a:endParaRPr>
          </a:p>
          <a:p>
            <a:endParaRPr kumimoji="1" lang="ja-JP" altLang="en-US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323528" y="1412776"/>
            <a:ext cx="4104456" cy="1800200"/>
          </a:xfrm>
          <a:prstGeom prst="wedgeRoundRectCallout">
            <a:avLst>
              <a:gd name="adj1" fmla="val -1159"/>
              <a:gd name="adj2" fmla="val 7239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552" y="1712711"/>
            <a:ext cx="374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常澤君自宅～三木～姫路～岡山～尾道～伯方島～今治～新居浜～四国中央～丸亀～高松～神戸港</a:t>
            </a:r>
            <a:endParaRPr kumimoji="1" lang="ja-JP" altLang="en-US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ashiguchifamily\Desktop\無題ssq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2277319" cy="3256811"/>
          </a:xfrm>
          <a:prstGeom prst="rect">
            <a:avLst/>
          </a:prstGeom>
          <a:noFill/>
        </p:spPr>
      </p:pic>
      <p:pic>
        <p:nvPicPr>
          <p:cNvPr id="3076" name="Picture 4" descr="C:\Users\hashiguchifamily\Desktop\無題ac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154" y="3429000"/>
            <a:ext cx="2277194" cy="3213781"/>
          </a:xfrm>
          <a:prstGeom prst="rect">
            <a:avLst/>
          </a:prstGeom>
          <a:noFill/>
        </p:spPr>
      </p:pic>
      <p:pic>
        <p:nvPicPr>
          <p:cNvPr id="3077" name="Picture 5" descr="C:\Users\hashiguchifamily\Desktop\無題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429000"/>
            <a:ext cx="2304256" cy="3254149"/>
          </a:xfrm>
          <a:prstGeom prst="rect">
            <a:avLst/>
          </a:prstGeom>
          <a:noFill/>
        </p:spPr>
      </p:pic>
      <p:pic>
        <p:nvPicPr>
          <p:cNvPr id="3078" name="Picture 6" descr="C:\Users\hashiguchifamily\Desktop\無題sq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88640"/>
            <a:ext cx="2281466" cy="3147467"/>
          </a:xfrm>
          <a:prstGeom prst="rect">
            <a:avLst/>
          </a:prstGeom>
          <a:noFill/>
        </p:spPr>
      </p:pic>
      <p:pic>
        <p:nvPicPr>
          <p:cNvPr id="3079" name="Picture 7" descr="C:\Users\hashiguchifamily\Desktop\無題daw.dwp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88640"/>
            <a:ext cx="2232248" cy="3155936"/>
          </a:xfrm>
          <a:prstGeom prst="rect">
            <a:avLst/>
          </a:prstGeom>
          <a:noFill/>
        </p:spPr>
      </p:pic>
      <p:pic>
        <p:nvPicPr>
          <p:cNvPr id="3080" name="Picture 8" descr="C:\Users\hashiguchifamily\Desktop\無題da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188640"/>
            <a:ext cx="2232248" cy="31454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計画段階で苦労した点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はじめは大阪湾一周だった</a:t>
            </a:r>
            <a:endParaRPr kumimoji="1" lang="en-US" altLang="ja-JP" dirty="0" smtClean="0"/>
          </a:p>
          <a:p>
            <a:pPr marL="36576" indent="0">
              <a:buNone/>
            </a:pPr>
            <a:r>
              <a:rPr lang="ja-JP" altLang="en-US" dirty="0" smtClean="0"/>
              <a:t>　・紀伊水道のフェリーがない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三月末から計画していたものの、</a:t>
            </a:r>
            <a:endParaRPr kumimoji="1" lang="en-US" altLang="ja-JP" dirty="0" smtClean="0"/>
          </a:p>
          <a:p>
            <a:pPr marL="36576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・４泊５日ではきついとの指摘</a:t>
            </a:r>
            <a:endParaRPr lang="en-US" altLang="ja-JP" dirty="0" smtClean="0"/>
          </a:p>
          <a:p>
            <a:pPr marL="36576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・予定していたキャンプ場が予約できず</a:t>
            </a:r>
            <a:endParaRPr kumimoji="1" lang="en-US" altLang="ja-JP" dirty="0" smtClean="0"/>
          </a:p>
          <a:p>
            <a:pPr marL="36576" indent="0">
              <a:buNone/>
            </a:pPr>
            <a:r>
              <a:rPr lang="ja-JP" altLang="en-US" dirty="0" smtClean="0"/>
              <a:t>　・まともな計画書の作成に時間がかかる</a:t>
            </a:r>
            <a:endParaRPr lang="en-US" altLang="ja-JP" dirty="0" smtClean="0"/>
          </a:p>
          <a:p>
            <a:pPr marL="36576" indent="0">
              <a:buNone/>
            </a:pPr>
            <a:r>
              <a:rPr lang="ja-JP" altLang="en-US" sz="1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◎</a:t>
            </a:r>
            <a:r>
              <a:rPr lang="ja-JP" altLang="en-US" sz="2800" dirty="0" smtClean="0">
                <a:latin typeface="+mn-ea"/>
              </a:rPr>
              <a:t>自転車はオークションで（橋口）荷台はと　　　　　　　　</a:t>
            </a:r>
            <a:r>
              <a:rPr lang="ja-JP" altLang="en-US" sz="2800" dirty="0" err="1" smtClean="0">
                <a:latin typeface="+mn-ea"/>
              </a:rPr>
              <a:t>り</a:t>
            </a:r>
            <a:r>
              <a:rPr lang="ja-JP" altLang="en-US" sz="2800" dirty="0" smtClean="0">
                <a:latin typeface="+mn-ea"/>
              </a:rPr>
              <a:t>あえず針金でガチガチに固定（常澤）</a:t>
            </a:r>
            <a:endParaRPr lang="en-US" altLang="ja-JP" sz="2800" dirty="0" smtClean="0">
              <a:latin typeface="+mn-ea"/>
            </a:endParaRPr>
          </a:p>
          <a:p>
            <a:pPr marL="36576" indent="0">
              <a:buNone/>
            </a:pPr>
            <a:endParaRPr lang="en-US" altLang="ja-JP" sz="3200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82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dirty="0" smtClean="0"/>
              <a:t>装備表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901959"/>
            <a:ext cx="87849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一人用テント、エアマット雨具、シュラフ、ヘルメット、グランシ、防寒具、飴４袋、救急セット、カロリーメイト、</a:t>
            </a:r>
            <a:r>
              <a:rPr kumimoji="1" lang="en-US" altLang="ja-JP" sz="2400" dirty="0" smtClean="0"/>
              <a:t>OD</a:t>
            </a:r>
            <a:r>
              <a:rPr kumimoji="1" lang="ja-JP" altLang="en-US" sz="2400" dirty="0" smtClean="0"/>
              <a:t>缶、コップ、個人食器、テニスボール、粉アクエリアス、タオル３枚、ハンカチ、新聞紙、医療用水、ビニル袋、チェーン、バッテリー、ウェットティッシュ、ムヒ、日焼け止め、フェイタスもどき、線香花火、ティッシュ、トイレットペーパー、スポンジ、虫よけ</a:t>
            </a:r>
            <a:r>
              <a:rPr lang="ja-JP" altLang="en-US" sz="2400" dirty="0" smtClean="0"/>
              <a:t>スプレー、針金ハンガー、暗記本、サングラス、腕時計、携帯ラジオ、部屋ランプ、ヘッドランプ、洗濯</a:t>
            </a:r>
            <a:r>
              <a:rPr lang="ja-JP" altLang="en-US" sz="2400" dirty="0" err="1" smtClean="0"/>
              <a:t>ばさみ</a:t>
            </a:r>
            <a:r>
              <a:rPr lang="ja-JP" altLang="en-US" sz="2400" dirty="0" smtClean="0"/>
              <a:t>、メモ帳、歯ブラシセット、折り畳み傘、ヘッド、道路地図、食器洗剤、午後ティーの粉、方位磁石、予備笛、筆記用具、生徒証明書、ミンティア、家の鍵、財布（三万円）、携帯用防水ケース、眼鏡、ナイフ、イヤホン、名刺、目薬、ライター、扇子、靴下２足、パンツ二枚、温度計、箸、手洗い石鹸、工具（空気入れ、圧力計、タイヤレバー、＋ドライバー、予備のゴムチューブ、六角レンチ４㎜５㎜</a:t>
            </a:r>
            <a:r>
              <a:rPr kumimoji="1" lang="ja-JP" altLang="en-US" sz="2400" dirty="0" smtClean="0"/>
              <a:t>㎜、ラジオペンチ、ベビーモンキー</a:t>
            </a:r>
            <a:r>
              <a:rPr lang="ja-JP" altLang="en-US" sz="2400" dirty="0" smtClean="0"/>
              <a:t>、パンク修理ツール）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6351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サイクリング１日目</a:t>
            </a:r>
            <a:endParaRPr kumimoji="1" lang="ja-JP" altLang="en-US" dirty="0"/>
          </a:p>
        </p:txBody>
      </p:sp>
      <p:pic>
        <p:nvPicPr>
          <p:cNvPr id="8" name="Picture 2" descr="H:\iPhone　バックアップ写真\IMG_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45432"/>
            <a:ext cx="3168352" cy="2376264"/>
          </a:xfrm>
          <a:prstGeom prst="rect">
            <a:avLst/>
          </a:prstGeom>
          <a:noFill/>
        </p:spPr>
      </p:pic>
      <p:pic>
        <p:nvPicPr>
          <p:cNvPr id="9" name="Picture 10" descr="H:\iPhone　バックアップ写真\IMG_6103.JPG"/>
          <p:cNvPicPr>
            <a:picLocks noChangeAspect="1" noChangeArrowheads="1"/>
          </p:cNvPicPr>
          <p:nvPr/>
        </p:nvPicPr>
        <p:blipFill>
          <a:blip r:embed="rId3" cstate="print"/>
          <a:srcRect t="28949" b="23159"/>
          <a:stretch>
            <a:fillRect/>
          </a:stretch>
        </p:blipFill>
        <p:spPr bwMode="auto">
          <a:xfrm rot="5400000">
            <a:off x="4420951" y="2715953"/>
            <a:ext cx="3168352" cy="1138062"/>
          </a:xfrm>
          <a:prstGeom prst="rect">
            <a:avLst/>
          </a:prstGeom>
          <a:noFill/>
        </p:spPr>
      </p:pic>
      <p:pic>
        <p:nvPicPr>
          <p:cNvPr id="11" name="Picture 4" descr="H:\iPhone　バックアップ写真\IMG_0212.JPG"/>
          <p:cNvPicPr>
            <a:picLocks noChangeAspect="1" noChangeArrowheads="1"/>
          </p:cNvPicPr>
          <p:nvPr/>
        </p:nvPicPr>
        <p:blipFill>
          <a:blip r:embed="rId4" cstate="print"/>
          <a:srcRect t="35433" b="29528"/>
          <a:stretch>
            <a:fillRect/>
          </a:stretch>
        </p:blipFill>
        <p:spPr bwMode="auto">
          <a:xfrm>
            <a:off x="3623676" y="5229200"/>
            <a:ext cx="5205908" cy="1368152"/>
          </a:xfrm>
          <a:prstGeom prst="rect">
            <a:avLst/>
          </a:prstGeom>
          <a:noFill/>
        </p:spPr>
      </p:pic>
      <p:pic>
        <p:nvPicPr>
          <p:cNvPr id="12" name="Picture 2" descr="H:\iPhone　バックアップ写真\IMG_6107.JPG"/>
          <p:cNvPicPr>
            <a:picLocks noChangeAspect="1" noChangeArrowheads="1"/>
          </p:cNvPicPr>
          <p:nvPr/>
        </p:nvPicPr>
        <p:blipFill>
          <a:blip r:embed="rId5" cstate="print"/>
          <a:srcRect l="21711" t="26633" r="21711" b="28949"/>
          <a:stretch>
            <a:fillRect/>
          </a:stretch>
        </p:blipFill>
        <p:spPr bwMode="auto">
          <a:xfrm rot="5400000">
            <a:off x="2923539" y="2485173"/>
            <a:ext cx="3052528" cy="1627814"/>
          </a:xfrm>
          <a:prstGeom prst="rect">
            <a:avLst/>
          </a:prstGeom>
          <a:noFill/>
        </p:spPr>
      </p:pic>
      <p:pic>
        <p:nvPicPr>
          <p:cNvPr id="17" name="Picture 3" descr="H:\iPhone　バックアップ写真\IMG_61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251520" y="4293096"/>
            <a:ext cx="3131840" cy="2348880"/>
          </a:xfrm>
          <a:prstGeom prst="rect">
            <a:avLst/>
          </a:prstGeom>
          <a:noFill/>
        </p:spPr>
      </p:pic>
      <p:pic>
        <p:nvPicPr>
          <p:cNvPr id="18" name="Picture 5" descr="H:\iPhone　バックアップ写真\IMG_6257.JPG"/>
          <p:cNvPicPr>
            <a:picLocks noChangeAspect="1" noChangeArrowheads="1"/>
          </p:cNvPicPr>
          <p:nvPr/>
        </p:nvPicPr>
        <p:blipFill>
          <a:blip r:embed="rId7" cstate="print"/>
          <a:srcRect l="34738" t="11579" r="30396" b="28949"/>
          <a:stretch>
            <a:fillRect/>
          </a:stretch>
        </p:blipFill>
        <p:spPr bwMode="auto">
          <a:xfrm rot="10800000">
            <a:off x="6660232" y="1628800"/>
            <a:ext cx="2207528" cy="28241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:\iPhone　バックアップ写真\IMG_6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264743" y="701698"/>
            <a:ext cx="2952327" cy="2214245"/>
          </a:xfrm>
          <a:prstGeom prst="rect">
            <a:avLst/>
          </a:prstGeom>
          <a:noFill/>
        </p:spPr>
      </p:pic>
      <p:pic>
        <p:nvPicPr>
          <p:cNvPr id="5" name="Picture 8" descr="H:\iPhone　バックアップ写真\IMG_6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51520" y="2492896"/>
            <a:ext cx="2555776" cy="1916832"/>
          </a:xfrm>
          <a:prstGeom prst="rect">
            <a:avLst/>
          </a:prstGeom>
          <a:noFill/>
        </p:spPr>
      </p:pic>
      <p:pic>
        <p:nvPicPr>
          <p:cNvPr id="6" name="Picture 12" descr="H:\iPhone　バックアップ写真\IMG_6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860031" y="3555014"/>
            <a:ext cx="4056449" cy="3042337"/>
          </a:xfrm>
          <a:prstGeom prst="rect">
            <a:avLst/>
          </a:prstGeom>
          <a:noFill/>
        </p:spPr>
      </p:pic>
      <p:pic>
        <p:nvPicPr>
          <p:cNvPr id="7" name="Picture 11" descr="H:\iPhone　バックアップ写真\IMG_62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987824" y="332656"/>
            <a:ext cx="3456384" cy="2592288"/>
          </a:xfrm>
          <a:prstGeom prst="rect">
            <a:avLst/>
          </a:prstGeom>
          <a:noFill/>
        </p:spPr>
      </p:pic>
      <p:pic>
        <p:nvPicPr>
          <p:cNvPr id="8" name="Picture 2" descr="H:\iPhone　バックアップ写真\IMG_6292.JPG"/>
          <p:cNvPicPr>
            <a:picLocks noChangeAspect="1" noChangeArrowheads="1"/>
          </p:cNvPicPr>
          <p:nvPr/>
        </p:nvPicPr>
        <p:blipFill>
          <a:blip r:embed="rId6" cstate="print"/>
          <a:srcRect b="34738"/>
          <a:stretch>
            <a:fillRect/>
          </a:stretch>
        </p:blipFill>
        <p:spPr bwMode="auto">
          <a:xfrm rot="10800000">
            <a:off x="251518" y="4581128"/>
            <a:ext cx="4146298" cy="2029463"/>
          </a:xfrm>
          <a:prstGeom prst="rect">
            <a:avLst/>
          </a:prstGeom>
          <a:noFill/>
        </p:spPr>
      </p:pic>
      <p:pic>
        <p:nvPicPr>
          <p:cNvPr id="9" name="Picture 13" descr="H:\iPhone　バックアップ写真\IMG_62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251520" y="332656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サイクリング２日目</a:t>
            </a:r>
            <a:endParaRPr kumimoji="1" lang="ja-JP" altLang="en-US" dirty="0"/>
          </a:p>
        </p:txBody>
      </p:sp>
      <p:pic>
        <p:nvPicPr>
          <p:cNvPr id="6" name="Picture 4" descr="H:\iPhone　バックアップ写真\IMG_6320.JPG"/>
          <p:cNvPicPr>
            <a:picLocks noChangeAspect="1" noChangeArrowheads="1"/>
          </p:cNvPicPr>
          <p:nvPr/>
        </p:nvPicPr>
        <p:blipFill>
          <a:blip r:embed="rId2" cstate="print"/>
          <a:srcRect l="26054" r="8685"/>
          <a:stretch>
            <a:fillRect/>
          </a:stretch>
        </p:blipFill>
        <p:spPr bwMode="auto">
          <a:xfrm rot="5400000">
            <a:off x="445260" y="1003012"/>
            <a:ext cx="2596673" cy="2984153"/>
          </a:xfrm>
          <a:prstGeom prst="rect">
            <a:avLst/>
          </a:prstGeom>
          <a:noFill/>
        </p:spPr>
      </p:pic>
      <p:pic>
        <p:nvPicPr>
          <p:cNvPr id="7" name="Picture 3" descr="H:\iPhone　バックアップ写真\IMG_6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044" y="3645024"/>
            <a:ext cx="3902290" cy="2926718"/>
          </a:xfrm>
          <a:prstGeom prst="rect">
            <a:avLst/>
          </a:prstGeom>
          <a:noFill/>
        </p:spPr>
      </p:pic>
      <p:pic>
        <p:nvPicPr>
          <p:cNvPr id="9" name="Picture 2" descr="H:\iPhone　バックアップ写真\IMG_6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-72516" y="4329100"/>
            <a:ext cx="2592288" cy="1944216"/>
          </a:xfrm>
          <a:prstGeom prst="rect">
            <a:avLst/>
          </a:prstGeom>
          <a:noFill/>
        </p:spPr>
      </p:pic>
      <p:pic>
        <p:nvPicPr>
          <p:cNvPr id="11" name="Picture 11" descr="H:\iPhone　バックアップ写真\IMG_6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5580112" y="980728"/>
            <a:ext cx="3312368" cy="2484276"/>
          </a:xfrm>
          <a:prstGeom prst="rect">
            <a:avLst/>
          </a:prstGeom>
          <a:noFill/>
        </p:spPr>
      </p:pic>
      <p:pic>
        <p:nvPicPr>
          <p:cNvPr id="12" name="Picture 6" descr="H:\iPhone　バックアップ写真\IMG_6269.JPG"/>
          <p:cNvPicPr>
            <a:picLocks noChangeAspect="1" noChangeArrowheads="1"/>
          </p:cNvPicPr>
          <p:nvPr/>
        </p:nvPicPr>
        <p:blipFill>
          <a:blip r:embed="rId6" cstate="print"/>
          <a:srcRect l="8685"/>
          <a:stretch>
            <a:fillRect/>
          </a:stretch>
        </p:blipFill>
        <p:spPr bwMode="auto">
          <a:xfrm rot="5400000">
            <a:off x="2155169" y="4030760"/>
            <a:ext cx="2872206" cy="235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テクノロジー">
  <a:themeElements>
    <a:clrScheme name="テクノロジー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テクノロジー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テクノロジー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379</TotalTime>
  <Words>503</Words>
  <Application>Microsoft Office PowerPoint</Application>
  <PresentationFormat>画面に合わせる (4:3)</PresentationFormat>
  <Paragraphs>66</Paragraphs>
  <Slides>21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テクノロジー</vt:lpstr>
      <vt:lpstr>瀬戸内海一周 サイクリングキャンプ</vt:lpstr>
      <vt:lpstr>目標・目的</vt:lpstr>
      <vt:lpstr>計画</vt:lpstr>
      <vt:lpstr>PowerPoint プレゼンテーション</vt:lpstr>
      <vt:lpstr>計画段階で苦労した点</vt:lpstr>
      <vt:lpstr>装備表</vt:lpstr>
      <vt:lpstr>サイクリング１日目</vt:lpstr>
      <vt:lpstr>PowerPoint プレゼンテーション</vt:lpstr>
      <vt:lpstr>サイクリング２日目</vt:lpstr>
      <vt:lpstr>PowerPoint プレゼンテーション</vt:lpstr>
      <vt:lpstr>サイクリング３日目</vt:lpstr>
      <vt:lpstr>PowerPoint プレゼンテーション</vt:lpstr>
      <vt:lpstr>サイクリング４日目</vt:lpstr>
      <vt:lpstr>PowerPoint プレゼンテーション</vt:lpstr>
      <vt:lpstr>PowerPoint プレゼンテーション</vt:lpstr>
      <vt:lpstr>サイクリング6日目</vt:lpstr>
      <vt:lpstr>PowerPoint プレゼンテーション</vt:lpstr>
      <vt:lpstr>まとめ</vt:lpstr>
      <vt:lpstr>感想</vt:lpstr>
      <vt:lpstr>最終報告</vt:lpstr>
      <vt:lpstr> 御清聴ありがとう ございました！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瀬戸内海一周サイクリングキャンプ</dc:title>
  <dc:creator>hashiguchifamily</dc:creator>
  <cp:lastModifiedBy>Kuwa Hideto</cp:lastModifiedBy>
  <cp:revision>40</cp:revision>
  <dcterms:created xsi:type="dcterms:W3CDTF">2014-12-10T13:09:54Z</dcterms:created>
  <dcterms:modified xsi:type="dcterms:W3CDTF">2014-12-20T03:31:27Z</dcterms:modified>
</cp:coreProperties>
</file>