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6" r:id="rId2"/>
    <p:sldId id="264" r:id="rId3"/>
    <p:sldId id="257" r:id="rId4"/>
    <p:sldId id="272" r:id="rId5"/>
    <p:sldId id="258" r:id="rId6"/>
    <p:sldId id="259" r:id="rId7"/>
    <p:sldId id="265" r:id="rId8"/>
    <p:sldId id="260" r:id="rId9"/>
    <p:sldId id="261" r:id="rId10"/>
    <p:sldId id="262" r:id="rId11"/>
    <p:sldId id="263" r:id="rId12"/>
    <p:sldId id="266" r:id="rId13"/>
    <p:sldId id="267" r:id="rId14"/>
    <p:sldId id="268" r:id="rId15"/>
    <p:sldId id="269" r:id="rId16"/>
    <p:sldId id="271" r:id="rId17"/>
    <p:sldId id="270"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autoAdjust="0"/>
    <p:restoredTop sz="94660"/>
  </p:normalViewPr>
  <p:slideViewPr>
    <p:cSldViewPr>
      <p:cViewPr varScale="1">
        <p:scale>
          <a:sx n="155" d="100"/>
          <a:sy n="155" d="100"/>
        </p:scale>
        <p:origin x="-156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354BE-DCF1-4820-98A8-6E5FF076448E}" type="datetimeFigureOut">
              <a:rPr kumimoji="1" lang="ja-JP" altLang="en-US" smtClean="0"/>
              <a:t>17/02/26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DCE9D-6D4D-4674-A16E-C905A62DECF4}" type="slidenum">
              <a:rPr kumimoji="1" lang="ja-JP" altLang="en-US" smtClean="0"/>
              <a:t>‹#›</a:t>
            </a:fld>
            <a:endParaRPr kumimoji="1" lang="ja-JP" altLang="en-US"/>
          </a:p>
        </p:txBody>
      </p:sp>
    </p:spTree>
    <p:extLst>
      <p:ext uri="{BB962C8B-B14F-4D97-AF65-F5344CB8AC3E}">
        <p14:creationId xmlns:p14="http://schemas.microsoft.com/office/powerpoint/2010/main" val="1118423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3DCE9D-6D4D-4674-A16E-C905A62DECF4}" type="slidenum">
              <a:rPr kumimoji="1" lang="ja-JP" altLang="en-US" smtClean="0"/>
              <a:t>13</a:t>
            </a:fld>
            <a:endParaRPr kumimoji="1" lang="ja-JP" altLang="en-US"/>
          </a:p>
        </p:txBody>
      </p:sp>
    </p:spTree>
    <p:extLst>
      <p:ext uri="{BB962C8B-B14F-4D97-AF65-F5344CB8AC3E}">
        <p14:creationId xmlns:p14="http://schemas.microsoft.com/office/powerpoint/2010/main" val="396379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29" name="スライド番号プレースホルダー 28"/>
          <p:cNvSpPr>
            <a:spLocks noGrp="1"/>
          </p:cNvSpPr>
          <p:nvPr>
            <p:ph type="sldNum" sz="quarter" idx="12"/>
          </p:nvPr>
        </p:nvSpPr>
        <p:spPr/>
        <p:txBody>
          <a:bodyPr lIns="0" tIns="0" rIns="0" bIns="0">
            <a:noAutofit/>
          </a:bodyPr>
          <a:lstStyle>
            <a:lvl1pPr>
              <a:defRPr sz="1400">
                <a:solidFill>
                  <a:srgbClr val="FFFFFF"/>
                </a:solidFill>
              </a:defRPr>
            </a:lvl1pPr>
          </a:lstStyle>
          <a:p>
            <a:fld id="{E16CDA00-3DB2-4ACA-84DA-B3BB495A1B25}" type="slidenum">
              <a:rPr kumimoji="1" lang="ja-JP" altLang="en-US" smtClean="0"/>
              <a: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マスター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5" name="フッター プレースホルダー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146304" y="6208776"/>
            <a:ext cx="457200" cy="457200"/>
          </a:xfrm>
        </p:spPr>
        <p:txBody>
          <a:bodyPr/>
          <a:lstStyle/>
          <a:p>
            <a:fld id="{E16CDA00-3DB2-4ACA-84DA-B3BB495A1B2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
        <p:nvSpPr>
          <p:cNvPr id="11" name="コンテンツ プレースホルダー 10"/>
          <p:cNvSpPr>
            <a:spLocks noGrp="1"/>
          </p:cNvSpPr>
          <p:nvPr>
            <p:ph sz="half" idx="2"/>
          </p:nvPr>
        </p:nvSpPr>
        <p:spPr>
          <a:xfrm>
            <a:off x="9144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half" idx="4"/>
          </p:nvPr>
        </p:nvSpPr>
        <p:spPr>
          <a:xfrm>
            <a:off x="4953000" y="2247900"/>
            <a:ext cx="3733800" cy="38862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6CDA00-3DB2-4ACA-84DA-B3BB495A1B25}" type="slidenum">
              <a:rPr kumimoji="1" lang="ja-JP" altLang="en-US" smtClean="0"/>
              <a:t>‹#›</a:t>
            </a:fld>
            <a:endParaRPr kumimoji="1" lang="ja-JP" altLang="en-US"/>
          </a:p>
        </p:txBody>
      </p:sp>
      <p:sp>
        <p:nvSpPr>
          <p:cNvPr id="11" name="コンテンツ プレースホルダー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マスター タイトルの書式設定</a:t>
            </a:r>
            <a:endParaRPr kumimoji="0" lang="en-US"/>
          </a:p>
        </p:txBody>
      </p:sp>
      <p:sp>
        <p:nvSpPr>
          <p:cNvPr id="4" name="テキスト プレースホルダー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7E975118-71EE-4021-906A-7F53EF6EAE8B}" type="datetimeFigureOut">
              <a:rPr kumimoji="1" lang="ja-JP" altLang="en-US" smtClean="0"/>
              <a:t>17/02/26</a:t>
            </a:fld>
            <a:endParaRPr kumimoji="1" lang="ja-JP" altLang="en-US"/>
          </a:p>
        </p:txBody>
      </p:sp>
      <p:sp>
        <p:nvSpPr>
          <p:cNvPr id="6" name="フッター プレースホルダー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ー 6"/>
          <p:cNvSpPr>
            <a:spLocks noGrp="1"/>
          </p:cNvSpPr>
          <p:nvPr>
            <p:ph type="sldNum" sz="quarter" idx="12"/>
          </p:nvPr>
        </p:nvSpPr>
        <p:spPr>
          <a:xfrm>
            <a:off x="146304" y="6208776"/>
            <a:ext cx="457200" cy="457200"/>
          </a:xfrm>
        </p:spPr>
        <p:txBody>
          <a:bodyPr/>
          <a:lstStyle/>
          <a:p>
            <a:fld id="{E16CDA00-3DB2-4ACA-84DA-B3BB495A1B25}" type="slidenum">
              <a:rPr kumimoji="1" lang="ja-JP" altLang="en-US" smtClean="0"/>
              <a: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ー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ー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975118-71EE-4021-906A-7F53EF6EAE8B}" type="datetimeFigureOut">
              <a:rPr kumimoji="1" lang="ja-JP" altLang="en-US" smtClean="0"/>
              <a:t>17/02/26</a:t>
            </a:fld>
            <a:endParaRPr kumimoji="1" lang="ja-JP" altLang="en-US"/>
          </a:p>
        </p:txBody>
      </p:sp>
      <p:sp>
        <p:nvSpPr>
          <p:cNvPr id="3" name="フッター プレースホルダー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6CDA00-3DB2-4ACA-84DA-B3BB495A1B2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spd="slow">
    <p:push dir="u"/>
  </p:transition>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59632" y="4437112"/>
            <a:ext cx="6400800" cy="1600200"/>
          </a:xfrm>
        </p:spPr>
        <p:txBody>
          <a:bodyPr>
            <a:normAutofit/>
          </a:bodyPr>
          <a:lstStyle/>
          <a:p>
            <a:pPr algn="ctr"/>
            <a:r>
              <a:rPr kumimoji="1" lang="ja-JP" altLang="en-US" dirty="0" smtClean="0"/>
              <a:t>　</a:t>
            </a:r>
            <a:r>
              <a:rPr kumimoji="1" lang="ja-JP" altLang="en-US" sz="2800" dirty="0" smtClean="0"/>
              <a:t>兵庫連盟神戸垂水地区神戸第</a:t>
            </a:r>
            <a:r>
              <a:rPr kumimoji="1" lang="en-US" altLang="ja-JP" sz="2800" dirty="0" smtClean="0"/>
              <a:t>43</a:t>
            </a:r>
            <a:r>
              <a:rPr kumimoji="1" lang="ja-JP" altLang="en-US" sz="2800" dirty="0" smtClean="0"/>
              <a:t>団</a:t>
            </a:r>
            <a:endParaRPr lang="en-US" altLang="ja-JP" sz="2800" dirty="0"/>
          </a:p>
          <a:p>
            <a:pPr algn="ctr"/>
            <a:r>
              <a:rPr kumimoji="1" lang="ja-JP" altLang="en-US" sz="2800" dirty="0" smtClean="0"/>
              <a:t>山口　ゆう</a:t>
            </a:r>
            <a:endParaRPr kumimoji="1" lang="ja-JP" altLang="en-US" sz="2800" dirty="0"/>
          </a:p>
        </p:txBody>
      </p:sp>
      <p:sp>
        <p:nvSpPr>
          <p:cNvPr id="2" name="タイトル 1"/>
          <p:cNvSpPr>
            <a:spLocks noGrp="1"/>
          </p:cNvSpPr>
          <p:nvPr>
            <p:ph type="ctrTitle"/>
          </p:nvPr>
        </p:nvSpPr>
        <p:spPr>
          <a:xfrm>
            <a:off x="683568" y="1268760"/>
            <a:ext cx="8064895" cy="1928505"/>
          </a:xfrm>
        </p:spPr>
        <p:txBody>
          <a:bodyPr>
            <a:normAutofit/>
          </a:bodyPr>
          <a:lstStyle/>
          <a:p>
            <a:r>
              <a:rPr kumimoji="1" lang="ja-JP" altLang="en-US" sz="6000" dirty="0" smtClean="0"/>
              <a:t>全国フォーラム報告</a:t>
            </a:r>
            <a:endParaRPr kumimoji="1" lang="ja-JP" altLang="en-US" sz="6000" dirty="0"/>
          </a:p>
        </p:txBody>
      </p:sp>
    </p:spTree>
    <p:extLst>
      <p:ext uri="{BB962C8B-B14F-4D97-AF65-F5344CB8AC3E}">
        <p14:creationId xmlns:p14="http://schemas.microsoft.com/office/powerpoint/2010/main" val="20439941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全体会</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lang="ja-JP" altLang="en-US" sz="2800" dirty="0" smtClean="0">
                <a:latin typeface="ＭＳ Ｐ明朝" panose="02020600040205080304" pitchFamily="18" charset="-128"/>
                <a:ea typeface="ＭＳ Ｐ明朝" panose="02020600040205080304" pitchFamily="18" charset="-128"/>
              </a:rPr>
              <a:t>全体会</a:t>
            </a:r>
            <a:r>
              <a:rPr lang="en-US" altLang="ja-JP" sz="2800" dirty="0" smtClean="0">
                <a:latin typeface="ＭＳ Ｐ明朝" panose="02020600040205080304" pitchFamily="18" charset="-128"/>
                <a:ea typeface="ＭＳ Ｐ明朝" panose="02020600040205080304" pitchFamily="18" charset="-128"/>
              </a:rPr>
              <a:t>Ⅰ</a:t>
            </a:r>
            <a:r>
              <a:rPr lang="ja-JP" altLang="en-US" sz="2800" dirty="0" smtClean="0">
                <a:latin typeface="ＭＳ Ｐ明朝" panose="02020600040205080304" pitchFamily="18" charset="-128"/>
                <a:ea typeface="ＭＳ Ｐ明朝" panose="02020600040205080304" pitchFamily="18" charset="-128"/>
              </a:rPr>
              <a:t>では分科会</a:t>
            </a:r>
            <a:r>
              <a:rPr lang="en-US" altLang="ja-JP" sz="2800" dirty="0" smtClean="0">
                <a:latin typeface="ＭＳ Ｐ明朝" panose="02020600040205080304" pitchFamily="18" charset="-128"/>
                <a:ea typeface="ＭＳ Ｐ明朝" panose="02020600040205080304" pitchFamily="18" charset="-128"/>
              </a:rPr>
              <a:t>Ⅰ</a:t>
            </a:r>
            <a:r>
              <a:rPr lang="ja-JP" altLang="en-US" sz="2800" dirty="0" smtClean="0">
                <a:latin typeface="ＭＳ Ｐ明朝" panose="02020600040205080304" pitchFamily="18" charset="-128"/>
                <a:ea typeface="ＭＳ Ｐ明朝" panose="02020600040205080304" pitchFamily="18" charset="-128"/>
              </a:rPr>
              <a:t>・</a:t>
            </a:r>
            <a:r>
              <a:rPr lang="en-US" altLang="ja-JP" sz="2800" dirty="0" smtClean="0">
                <a:latin typeface="ＭＳ Ｐ明朝" panose="02020600040205080304" pitchFamily="18" charset="-128"/>
                <a:ea typeface="ＭＳ Ｐ明朝" panose="02020600040205080304" pitchFamily="18" charset="-128"/>
              </a:rPr>
              <a:t>Ⅱ</a:t>
            </a:r>
            <a:r>
              <a:rPr lang="ja-JP" altLang="en-US" sz="2800" dirty="0" smtClean="0">
                <a:latin typeface="ＭＳ Ｐ明朝" panose="02020600040205080304" pitchFamily="18" charset="-128"/>
                <a:ea typeface="ＭＳ Ｐ明朝" panose="02020600040205080304" pitchFamily="18" charset="-128"/>
              </a:rPr>
              <a:t>の結果を</a:t>
            </a:r>
            <a:r>
              <a:rPr lang="ja-JP" altLang="en-US" sz="2800" dirty="0">
                <a:latin typeface="ＭＳ Ｐ明朝" panose="02020600040205080304" pitchFamily="18" charset="-128"/>
                <a:ea typeface="ＭＳ Ｐ明朝" panose="02020600040205080304" pitchFamily="18" charset="-128"/>
              </a:rPr>
              <a:t>グ</a:t>
            </a:r>
            <a:r>
              <a:rPr lang="ja-JP" altLang="en-US" sz="2800" dirty="0" smtClean="0">
                <a:latin typeface="ＭＳ Ｐ明朝" panose="02020600040205080304" pitchFamily="18" charset="-128"/>
                <a:ea typeface="ＭＳ Ｐ明朝" panose="02020600040205080304" pitchFamily="18" charset="-128"/>
              </a:rPr>
              <a:t>ループごとに発表する。</a:t>
            </a:r>
            <a:endParaRPr lang="en-US" altLang="ja-JP" sz="2800" dirty="0" smtClean="0">
              <a:latin typeface="ＭＳ Ｐ明朝" panose="02020600040205080304" pitchFamily="18" charset="-128"/>
              <a:ea typeface="ＭＳ Ｐ明朝" panose="02020600040205080304" pitchFamily="18" charset="-128"/>
            </a:endParaRPr>
          </a:p>
          <a:p>
            <a:pPr lvl="1"/>
            <a:r>
              <a:rPr lang="ja-JP" altLang="en-US" sz="2800" dirty="0" smtClean="0">
                <a:latin typeface="ＭＳ Ｐ明朝" panose="02020600040205080304" pitchFamily="18" charset="-128"/>
                <a:ea typeface="ＭＳ Ｐ明朝" panose="02020600040205080304" pitchFamily="18" charset="-128"/>
              </a:rPr>
              <a:t>発表、質疑応答を各グループごとに繰り返し、他グループの意見を理解した。</a:t>
            </a:r>
            <a:endParaRPr lang="en-US" altLang="ja-JP" sz="2800" dirty="0" smtClean="0">
              <a:latin typeface="ＭＳ Ｐ明朝" panose="02020600040205080304" pitchFamily="18" charset="-128"/>
              <a:ea typeface="ＭＳ Ｐ明朝" panose="02020600040205080304" pitchFamily="18" charset="-128"/>
            </a:endParaRPr>
          </a:p>
          <a:p>
            <a:r>
              <a:rPr kumimoji="1" lang="en-US" altLang="ja-JP" sz="2800" dirty="0" smtClean="0">
                <a:latin typeface="ＭＳ Ｐ明朝" panose="02020600040205080304" pitchFamily="18" charset="-128"/>
                <a:ea typeface="ＭＳ Ｐ明朝" panose="02020600040205080304" pitchFamily="18" charset="-128"/>
              </a:rPr>
              <a:t>Ⅱ</a:t>
            </a:r>
            <a:r>
              <a:rPr kumimoji="1" lang="ja-JP" altLang="en-US" sz="2800" dirty="0" smtClean="0">
                <a:latin typeface="ＭＳ Ｐ明朝" panose="02020600040205080304" pitchFamily="18" charset="-128"/>
                <a:ea typeface="ＭＳ Ｐ明朝" panose="02020600040205080304" pitchFamily="18" charset="-128"/>
              </a:rPr>
              <a:t>では、分科会</a:t>
            </a:r>
            <a:r>
              <a:rPr kumimoji="1" lang="en-US" altLang="ja-JP" sz="2800" dirty="0" smtClean="0">
                <a:latin typeface="ＭＳ Ｐ明朝" panose="02020600040205080304" pitchFamily="18" charset="-128"/>
                <a:ea typeface="ＭＳ Ｐ明朝" panose="02020600040205080304" pitchFamily="18" charset="-128"/>
              </a:rPr>
              <a:t>Ⅲ</a:t>
            </a:r>
            <a:r>
              <a:rPr kumimoji="1" lang="ja-JP" altLang="en-US" sz="2800" dirty="0" smtClean="0">
                <a:latin typeface="ＭＳ Ｐ明朝" panose="02020600040205080304" pitchFamily="18" charset="-128"/>
                <a:ea typeface="ＭＳ Ｐ明朝" panose="02020600040205080304" pitchFamily="18" charset="-128"/>
              </a:rPr>
              <a:t>の話し合いをもとに議長団が作った採択文などのチェック、質疑応答。</a:t>
            </a:r>
            <a:endParaRPr kumimoji="1" lang="en-US" altLang="ja-JP" sz="2800" dirty="0" smtClean="0">
              <a:latin typeface="ＭＳ Ｐ明朝" panose="02020600040205080304" pitchFamily="18" charset="-128"/>
              <a:ea typeface="ＭＳ Ｐ明朝" panose="02020600040205080304" pitchFamily="18" charset="-128"/>
            </a:endParaRPr>
          </a:p>
          <a:p>
            <a:pPr lvl="1"/>
            <a:r>
              <a:rPr lang="ja-JP" altLang="en-US" sz="2800" dirty="0">
                <a:latin typeface="ＭＳ Ｐ明朝" panose="02020600040205080304" pitchFamily="18" charset="-128"/>
                <a:ea typeface="ＭＳ Ｐ明朝" panose="02020600040205080304" pitchFamily="18" charset="-128"/>
              </a:rPr>
              <a:t>最終的な</a:t>
            </a:r>
            <a:r>
              <a:rPr lang="ja-JP" altLang="en-US" sz="2800" dirty="0" smtClean="0">
                <a:latin typeface="ＭＳ Ｐ明朝" panose="02020600040205080304" pitchFamily="18" charset="-128"/>
                <a:ea typeface="ＭＳ Ｐ明朝" panose="02020600040205080304" pitchFamily="18" charset="-128"/>
              </a:rPr>
              <a:t>決定をする場なので全員が集中し行った。</a:t>
            </a:r>
            <a:endParaRPr kumimoji="1" lang="ja-JP" altLang="en-US" sz="2800" dirty="0">
              <a:latin typeface="ＭＳ Ｐ明朝" panose="02020600040205080304" pitchFamily="18" charset="-128"/>
              <a:ea typeface="ＭＳ Ｐ明朝" panose="02020600040205080304" pitchFamily="18" charset="-128"/>
            </a:endParaRPr>
          </a:p>
        </p:txBody>
      </p:sp>
      <p:pic>
        <p:nvPicPr>
          <p:cNvPr id="4" name="Picture 3" descr="C:\Users\Yamaguchi\AppData\Local\Microsoft\Windows\Temporary Internet Files\Content.IE5\ANA7LBYC\15672935_1211380545620939_780227351906143543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5580112" cy="37200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Yamaguchi\AppData\Local\Microsoft\Windows\Temporary Internet Files\Content.IE5\T6GRKPBF\15726533_1211810008911326_687858769428090667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6" y="2490149"/>
            <a:ext cx="537659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278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フォーラム宣言</a:t>
            </a:r>
            <a:endParaRPr kumimoji="1" lang="ja-JP" altLang="en-US" sz="4400" dirty="0"/>
          </a:p>
        </p:txBody>
      </p:sp>
      <p:sp>
        <p:nvSpPr>
          <p:cNvPr id="3" name="コンテンツ プレースホルダー 2"/>
          <p:cNvSpPr>
            <a:spLocks noGrp="1"/>
          </p:cNvSpPr>
          <p:nvPr>
            <p:ph sz="quarter" idx="1"/>
          </p:nvPr>
        </p:nvSpPr>
        <p:spPr>
          <a:xfrm>
            <a:off x="683568" y="1484784"/>
            <a:ext cx="7776864" cy="4896544"/>
          </a:xfrm>
        </p:spPr>
        <p:txBody>
          <a:bodyPr>
            <a:normAutofit/>
          </a:bodyPr>
          <a:lstStyle/>
          <a:p>
            <a:r>
              <a:rPr kumimoji="1" lang="ja-JP" altLang="en-US" sz="2800" dirty="0" smtClean="0">
                <a:latin typeface="ＭＳ Ｐ明朝" panose="02020600040205080304" pitchFamily="18" charset="-128"/>
                <a:ea typeface="ＭＳ Ｐ明朝" panose="02020600040205080304" pitchFamily="18" charset="-128"/>
              </a:rPr>
              <a:t>私たち、第２１回全国スカウトフォーラム参加者は石川県での２泊３日にわたる議論を通し、「防災⇒減災へ～あしたにそなえて私たちができること～」のテーマのもと、全国のベンチャースカウトが具体的なアクションを起こすべく、以下のことを採択し提言します。</a:t>
            </a:r>
            <a:endParaRPr lang="en-US" altLang="ja-JP" sz="2800" dirty="0" smtClean="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2790782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採択文</a:t>
            </a:r>
            <a:endParaRPr kumimoji="1" lang="ja-JP" altLang="en-US" dirty="0"/>
          </a:p>
        </p:txBody>
      </p:sp>
      <p:sp>
        <p:nvSpPr>
          <p:cNvPr id="3" name="コンテンツ プレースホルダー 2"/>
          <p:cNvSpPr>
            <a:spLocks noGrp="1"/>
          </p:cNvSpPr>
          <p:nvPr>
            <p:ph sz="quarter" idx="1"/>
          </p:nvPr>
        </p:nvSpPr>
        <p:spPr>
          <a:xfrm>
            <a:off x="1043608" y="1412776"/>
            <a:ext cx="7340352" cy="4572000"/>
          </a:xfrm>
        </p:spPr>
        <p:txBody>
          <a:bodyPr>
            <a:normAutofit/>
          </a:bodyPr>
          <a:lstStyle/>
          <a:p>
            <a:pPr>
              <a:buClr>
                <a:srgbClr val="D34817">
                  <a:tint val="60000"/>
                </a:srgbClr>
              </a:buClr>
            </a:pPr>
            <a:r>
              <a:rPr lang="ja-JP" altLang="en-US" sz="3600" dirty="0" smtClean="0">
                <a:solidFill>
                  <a:prstClr val="black"/>
                </a:solidFill>
                <a:latin typeface="ＭＳ Ｐ明朝" panose="02020600040205080304" pitchFamily="18" charset="-128"/>
                <a:ea typeface="ＭＳ Ｐ明朝" panose="02020600040205080304" pitchFamily="18" charset="-128"/>
              </a:rPr>
              <a:t>減災</a:t>
            </a:r>
            <a:r>
              <a:rPr lang="ja-JP" altLang="en-US" sz="3600" dirty="0">
                <a:solidFill>
                  <a:prstClr val="black"/>
                </a:solidFill>
                <a:latin typeface="ＭＳ Ｐ明朝" panose="02020600040205080304" pitchFamily="18" charset="-128"/>
                <a:ea typeface="ＭＳ Ｐ明朝" panose="02020600040205080304" pitchFamily="18" charset="-128"/>
              </a:rPr>
              <a:t>について私たちができることから取り組み、地域社会へ貢献できる知識・技能を持ったベンチャースカウトになる。</a:t>
            </a:r>
            <a:endParaRPr lang="en-US" altLang="ja-JP" sz="3600" dirty="0">
              <a:solidFill>
                <a:prstClr val="black"/>
              </a:solidFill>
              <a:latin typeface="ＭＳ Ｐ明朝" panose="02020600040205080304" pitchFamily="18" charset="-128"/>
              <a:ea typeface="ＭＳ Ｐ明朝" panose="02020600040205080304" pitchFamily="18" charset="-128"/>
            </a:endParaRPr>
          </a:p>
          <a:p>
            <a:pPr lvl="2">
              <a:buClr>
                <a:srgbClr val="D34817">
                  <a:tint val="60000"/>
                </a:srgbClr>
              </a:buClr>
              <a:buFont typeface="Wingdings" panose="05000000000000000000" pitchFamily="2" charset="2"/>
              <a:buChar char="l"/>
            </a:pPr>
            <a:endParaRPr lang="en-US" altLang="ja-JP" sz="1800" dirty="0">
              <a:solidFill>
                <a:prstClr val="black"/>
              </a:solidFill>
              <a:latin typeface="ＭＳ Ｐ明朝" panose="02020600040205080304" pitchFamily="18" charset="-128"/>
              <a:ea typeface="ＭＳ Ｐ明朝" panose="02020600040205080304" pitchFamily="18" charset="-128"/>
            </a:endParaRPr>
          </a:p>
          <a:p>
            <a:endParaRPr kumimoji="1" lang="ja-JP" altLang="en-US" sz="2400" dirty="0"/>
          </a:p>
        </p:txBody>
      </p:sp>
    </p:spTree>
    <p:extLst>
      <p:ext uri="{BB962C8B-B14F-4D97-AF65-F5344CB8AC3E}">
        <p14:creationId xmlns:p14="http://schemas.microsoft.com/office/powerpoint/2010/main" val="6701227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60648"/>
            <a:ext cx="7772400" cy="1143000"/>
          </a:xfrm>
        </p:spPr>
        <p:txBody>
          <a:bodyPr>
            <a:normAutofit/>
          </a:bodyPr>
          <a:lstStyle/>
          <a:p>
            <a:r>
              <a:rPr kumimoji="1" lang="ja-JP" altLang="en-US" sz="4400" dirty="0" smtClean="0"/>
              <a:t>アクションプラン</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kumimoji="1" lang="ja-JP" altLang="en-US" sz="2400" dirty="0" smtClean="0">
                <a:latin typeface="ＭＳ Ｐ明朝" panose="02020600040205080304" pitchFamily="18" charset="-128"/>
                <a:ea typeface="ＭＳ Ｐ明朝" panose="02020600040205080304" pitchFamily="18" charset="-128"/>
              </a:rPr>
              <a:t>スカウト活動をしていく中で災害を日頃から意識し、ベンチャースカウトとしての進歩の取り組むことで、災害時に素早く対応できる知識・技能を身につける。</a:t>
            </a:r>
            <a:endParaRPr kumimoji="1" lang="en-US" altLang="ja-JP" sz="2400" dirty="0" smtClean="0">
              <a:latin typeface="ＭＳ Ｐ明朝" panose="02020600040205080304" pitchFamily="18" charset="-128"/>
              <a:ea typeface="ＭＳ Ｐ明朝" panose="02020600040205080304" pitchFamily="18" charset="-128"/>
            </a:endParaRPr>
          </a:p>
          <a:p>
            <a:r>
              <a:rPr lang="ja-JP" altLang="en-US" sz="2400" dirty="0" smtClean="0">
                <a:latin typeface="ＭＳ Ｐ明朝" panose="02020600040205080304" pitchFamily="18" charset="-128"/>
                <a:ea typeface="ＭＳ Ｐ明朝" panose="02020600040205080304" pitchFamily="18" charset="-128"/>
              </a:rPr>
              <a:t>減災への取り組みを個人でできることから行って、災害に備えることで心にゆとりを持ち、災害時には周りの人に思いやりのある行動をしていく。</a:t>
            </a:r>
            <a:endParaRPr kumimoji="1" lang="ja-JP" altLang="en-US" sz="2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657450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アクションプラン</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kumimoji="1" lang="ja-JP" altLang="en-US" sz="3200" dirty="0" smtClean="0">
                <a:latin typeface="ＭＳ Ｐ明朝" panose="02020600040205080304" pitchFamily="18" charset="-128"/>
                <a:ea typeface="ＭＳ Ｐ明朝" panose="02020600040205080304" pitchFamily="18" charset="-128"/>
              </a:rPr>
              <a:t>団や隊の中で災害を意識した上で、スカウトとして取るべき行動についての知識・技能を共有する機会を設ける</a:t>
            </a:r>
            <a:endParaRPr kumimoji="1" lang="en-US" altLang="ja-JP" sz="3200" dirty="0" smtClean="0">
              <a:latin typeface="ＭＳ Ｐ明朝" panose="02020600040205080304" pitchFamily="18" charset="-128"/>
              <a:ea typeface="ＭＳ Ｐ明朝" panose="02020600040205080304" pitchFamily="18" charset="-128"/>
            </a:endParaRPr>
          </a:p>
          <a:p>
            <a:r>
              <a:rPr lang="ja-JP" altLang="en-US" sz="3200" dirty="0" smtClean="0">
                <a:latin typeface="ＭＳ Ｐ明朝" panose="02020600040205080304" pitchFamily="18" charset="-128"/>
                <a:ea typeface="ＭＳ Ｐ明朝" panose="02020600040205080304" pitchFamily="18" charset="-128"/>
              </a:rPr>
              <a:t>防災・減災</a:t>
            </a:r>
            <a:r>
              <a:rPr lang="ja-JP" altLang="en-US" sz="3200" dirty="0">
                <a:latin typeface="ＭＳ Ｐ明朝" panose="02020600040205080304" pitchFamily="18" charset="-128"/>
                <a:ea typeface="ＭＳ Ｐ明朝" panose="02020600040205080304" pitchFamily="18" charset="-128"/>
              </a:rPr>
              <a:t>を</a:t>
            </a:r>
            <a:r>
              <a:rPr lang="ja-JP" altLang="en-US" sz="3200" dirty="0" smtClean="0">
                <a:latin typeface="ＭＳ Ｐ明朝" panose="02020600040205080304" pitchFamily="18" charset="-128"/>
                <a:ea typeface="ＭＳ Ｐ明朝" panose="02020600040205080304" pitchFamily="18" charset="-128"/>
              </a:rPr>
              <a:t>含めた地域の様々なイベントに参画して地域の方々と交流を行い、災害時にもその繋がりを活用できるようにする。</a:t>
            </a:r>
            <a:endParaRPr kumimoji="1" lang="ja-JP" altLang="en-US" sz="32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0020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約束事項</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kumimoji="1" lang="ja-JP" altLang="en-US" sz="3200" dirty="0" smtClean="0">
                <a:latin typeface="ＭＳ Ｐ明朝" panose="02020600040205080304" pitchFamily="18" charset="-128"/>
                <a:ea typeface="ＭＳ Ｐ明朝" panose="02020600040205080304" pitchFamily="18" charset="-128"/>
              </a:rPr>
              <a:t>本フォーラム参加者は各自県連盟でアフターフォーラムを実施し、全国のベンチャースカウトがアクションプランに取り組むことができるように努める。</a:t>
            </a:r>
            <a:endParaRPr kumimoji="1" lang="ja-JP" altLang="en-US" sz="3200" dirty="0">
              <a:latin typeface="ＭＳ Ｐ明朝" panose="02020600040205080304" pitchFamily="18" charset="-128"/>
              <a:ea typeface="ＭＳ Ｐ明朝" panose="02020600040205080304" pitchFamily="18" charset="-128"/>
            </a:endParaRPr>
          </a:p>
        </p:txBody>
      </p:sp>
      <p:pic>
        <p:nvPicPr>
          <p:cNvPr id="7170" name="Picture 2" descr="C:\Users\Yamaguchi\AppData\Local\Microsoft\Windows\Temporary Internet Files\Content.IE5\ANA7LBYC\15622254_1211995782226082_11680606621751578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05163"/>
            <a:ext cx="710478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8386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500" fill="hold"/>
                                        <p:tgtEl>
                                          <p:spTgt spid="7170"/>
                                        </p:tgtEl>
                                        <p:attrNameLst>
                                          <p:attrName>ppt_w</p:attrName>
                                        </p:attrNameLst>
                                      </p:cBhvr>
                                      <p:tavLst>
                                        <p:tav tm="0">
                                          <p:val>
                                            <p:fltVal val="0"/>
                                          </p:val>
                                        </p:tav>
                                        <p:tav tm="100000">
                                          <p:val>
                                            <p:strVal val="#ppt_w"/>
                                          </p:val>
                                        </p:tav>
                                      </p:tavLst>
                                    </p:anim>
                                    <p:anim calcmode="lin" valueType="num">
                                      <p:cBhvr>
                                        <p:cTn id="20" dur="500" fill="hold"/>
                                        <p:tgtEl>
                                          <p:spTgt spid="7170"/>
                                        </p:tgtEl>
                                        <p:attrNameLst>
                                          <p:attrName>ppt_h</p:attrName>
                                        </p:attrNameLst>
                                      </p:cBhvr>
                                      <p:tavLst>
                                        <p:tav tm="0">
                                          <p:val>
                                            <p:fltVal val="0"/>
                                          </p:val>
                                        </p:tav>
                                        <p:tav tm="100000">
                                          <p:val>
                                            <p:strVal val="#ppt_h"/>
                                          </p:val>
                                        </p:tav>
                                      </p:tavLst>
                                    </p:anim>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全国フォーラム感想</a:t>
            </a:r>
            <a:endParaRPr kumimoji="1" lang="ja-JP" altLang="en-US" dirty="0"/>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10243" name="Picture 3" descr="C:\Users\Yamaguchi\AppData\Local\Microsoft\Windows\Temporary Internet Files\Content.IE5\ANA7LBYC\15697714_1211808508911476_846877755499595199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59" y="332656"/>
            <a:ext cx="5532107" cy="414908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Yamaguchi\AppData\Local\Microsoft\Windows\Temporary Internet Files\Content.IE5\DJF0LZUI\15698292_1211810005577993_685724808250677489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547" y="1988840"/>
            <a:ext cx="614468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080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transition="in" filter="fade">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maguchi\AppData\Local\Microsoft\Windows\Temporary Internet Files\Content.IE5\T6GRKPBF\15578643_1210463069046020_1565049580390771301_n.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51520" y="452668"/>
            <a:ext cx="8568952" cy="571263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35362" y="2950423"/>
            <a:ext cx="8754320" cy="1938992"/>
          </a:xfrm>
          <a:prstGeom prst="rect">
            <a:avLst/>
          </a:prstGeom>
          <a:noFill/>
        </p:spPr>
        <p:txBody>
          <a:bodyPr wrap="none" lIns="91440" tIns="45720" rIns="91440" bIns="45720">
            <a:spAutoFit/>
          </a:bodyPr>
          <a:lstStyle/>
          <a:p>
            <a:pPr algn="ctr"/>
            <a:r>
              <a:rPr lang="ja-JP" alt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ご清聴</a:t>
            </a:r>
            <a:endParaRPr lang="en-US" altLang="ja-JP"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ja-JP" alt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ありがとう</a:t>
            </a:r>
            <a:r>
              <a:rPr lang="ja-JP" alt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ございました</a:t>
            </a:r>
            <a:endParaRPr lang="ja-JP" alt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2625619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全国フォーラムとは</a:t>
            </a:r>
            <a:endParaRPr kumimoji="1" lang="ja-JP" altLang="en-US" sz="4400" dirty="0"/>
          </a:p>
        </p:txBody>
      </p:sp>
      <p:sp>
        <p:nvSpPr>
          <p:cNvPr id="3" name="コンテンツ プレースホルダー 2"/>
          <p:cNvSpPr>
            <a:spLocks noGrp="1"/>
          </p:cNvSpPr>
          <p:nvPr>
            <p:ph sz="quarter" idx="1"/>
          </p:nvPr>
        </p:nvSpPr>
        <p:spPr>
          <a:xfrm>
            <a:off x="323528" y="1447800"/>
            <a:ext cx="8568952" cy="5410200"/>
          </a:xfrm>
        </p:spPr>
        <p:txBody>
          <a:bodyPr>
            <a:normAutofit/>
          </a:bodyPr>
          <a:lstStyle/>
          <a:p>
            <a:r>
              <a:rPr lang="ja-JP" altLang="en-US" sz="2800" dirty="0">
                <a:latin typeface="ＭＳ Ｐ明朝" panose="02020600040205080304" pitchFamily="18" charset="-128"/>
                <a:ea typeface="ＭＳ Ｐ明朝" panose="02020600040205080304" pitchFamily="18" charset="-128"/>
              </a:rPr>
              <a:t>スカウト運動の原点である「スカウトたちの声に耳を傾け、その意見をスカウト運動に反映させていくこと」を実践し、「青少年の意思決定への参画」を、より推進していくことを願い、全国スカウトフォーラムを開催します。</a:t>
            </a:r>
          </a:p>
          <a:p>
            <a:r>
              <a:rPr lang="ja-JP" altLang="en-US" sz="2800" dirty="0">
                <a:latin typeface="ＭＳ Ｐ明朝" panose="02020600040205080304" pitchFamily="18" charset="-128"/>
                <a:ea typeface="ＭＳ Ｐ明朝" panose="02020600040205080304" pitchFamily="18" charset="-128"/>
              </a:rPr>
              <a:t>スカウトフォーラムでは、スカウト個々が自己の成長をはかり、幅広い社会性を身につけ、相互の理解を深めるための貴重な機会が提供されるように開催します。また、フォーラムでの討議が参加者のみならず広く共有されるよう、参加スカウトの気運を高め、各県連盟へフィードバックができることを目指します</a:t>
            </a:r>
            <a:r>
              <a:rPr lang="ja-JP" altLang="en-US" sz="2400" dirty="0" smtClean="0">
                <a:latin typeface="ＭＳ Ｐ明朝" panose="02020600040205080304" pitchFamily="18" charset="-128"/>
                <a:ea typeface="ＭＳ Ｐ明朝" panose="02020600040205080304" pitchFamily="18" charset="-128"/>
              </a:rPr>
              <a:t>。</a:t>
            </a:r>
            <a:endParaRPr lang="en-US" altLang="ja-JP" sz="2400" dirty="0" smtClean="0">
              <a:latin typeface="ＭＳ Ｐ明朝" panose="02020600040205080304" pitchFamily="18" charset="-128"/>
              <a:ea typeface="ＭＳ Ｐ明朝" panose="02020600040205080304" pitchFamily="18" charset="-128"/>
            </a:endParaRPr>
          </a:p>
          <a:p>
            <a:pPr marL="2240280" lvl="8" indent="0">
              <a:buNone/>
            </a:pPr>
            <a:r>
              <a:rPr kumimoji="1" lang="ja-JP" altLang="en-US" sz="1600" dirty="0" smtClean="0">
                <a:latin typeface="ＭＳ Ｐ明朝" panose="02020600040205080304" pitchFamily="18" charset="-128"/>
                <a:ea typeface="ＭＳ Ｐ明朝" panose="02020600040205080304" pitchFamily="18" charset="-128"/>
              </a:rPr>
              <a:t>　　　　　　　　　　</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ボーイスカウト日本連盟</a:t>
            </a:r>
            <a:r>
              <a:rPr kumimoji="1" lang="en-US" altLang="ja-JP" sz="1600" dirty="0" smtClean="0">
                <a:latin typeface="ＭＳ Ｐ明朝" panose="02020600040205080304" pitchFamily="18" charset="-128"/>
                <a:ea typeface="ＭＳ Ｐ明朝" panose="02020600040205080304" pitchFamily="18" charset="-128"/>
              </a:rPr>
              <a:t>HP</a:t>
            </a:r>
            <a:r>
              <a:rPr kumimoji="1" lang="ja-JP" altLang="en-US" sz="1600" dirty="0" smtClean="0">
                <a:latin typeface="ＭＳ Ｐ明朝" panose="02020600040205080304" pitchFamily="18" charset="-128"/>
                <a:ea typeface="ＭＳ Ｐ明朝" panose="02020600040205080304" pitchFamily="18" charset="-128"/>
              </a:rPr>
              <a:t>より</a:t>
            </a:r>
            <a:r>
              <a:rPr kumimoji="1" lang="en-US" altLang="ja-JP" sz="1600" dirty="0" smtClean="0">
                <a:latin typeface="ＭＳ Ｐ明朝" panose="02020600040205080304" pitchFamily="18" charset="-128"/>
                <a:ea typeface="ＭＳ Ｐ明朝" panose="02020600040205080304" pitchFamily="18" charset="-128"/>
              </a:rPr>
              <a:t>)</a:t>
            </a:r>
            <a:endParaRPr kumimoji="1" lang="ja-JP" altLang="en-US" sz="16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9363374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smtClean="0"/>
              <a:t>全国フォーラム日程</a:t>
            </a:r>
            <a:endParaRPr lang="ja-JP" altLang="en-US" sz="4400" dirty="0"/>
          </a:p>
        </p:txBody>
      </p:sp>
      <p:sp>
        <p:nvSpPr>
          <p:cNvPr id="12" name="コンテンツ プレースホルダー 11"/>
          <p:cNvSpPr>
            <a:spLocks noGrp="1"/>
          </p:cNvSpPr>
          <p:nvPr>
            <p:ph sz="quarter" idx="1"/>
          </p:nvPr>
        </p:nvSpPr>
        <p:spPr/>
        <p:txBody>
          <a:bodyPr/>
          <a:lstStyle/>
          <a:p>
            <a:endParaRPr kumimoji="1" lang="ja-JP" altLang="en-US"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18742206"/>
              </p:ext>
            </p:extLst>
          </p:nvPr>
        </p:nvGraphicFramePr>
        <p:xfrm>
          <a:off x="1907704" y="1412776"/>
          <a:ext cx="5256584" cy="5256584"/>
        </p:xfrm>
        <a:graphic>
          <a:graphicData uri="http://schemas.openxmlformats.org/presentationml/2006/ole">
            <mc:AlternateContent xmlns:mc="http://schemas.openxmlformats.org/markup-compatibility/2006">
              <mc:Choice xmlns:v="urn:schemas-microsoft-com:vml" Requires="v">
                <p:oleObj spid="_x0000_s1075" name="Acrobat Document" r:id="rId3" imgW="5667122" imgH="8019915" progId="AcroExch.Document.7">
                  <p:embed/>
                </p:oleObj>
              </mc:Choice>
              <mc:Fallback>
                <p:oleObj name="Acrobat Document" r:id="rId3" imgW="5667122" imgH="8019915" progId="AcroExch.Document.7">
                  <p:embed/>
                  <p:pic>
                    <p:nvPicPr>
                      <p:cNvPr id="0" name=""/>
                      <p:cNvPicPr/>
                      <p:nvPr/>
                    </p:nvPicPr>
                    <p:blipFill>
                      <a:blip r:embed="rId4"/>
                      <a:stretch>
                        <a:fillRect/>
                      </a:stretch>
                    </p:blipFill>
                    <p:spPr>
                      <a:xfrm>
                        <a:off x="1907704" y="1412776"/>
                        <a:ext cx="5256584" cy="5256584"/>
                      </a:xfrm>
                      <a:prstGeom prst="rect">
                        <a:avLst/>
                      </a:prstGeom>
                    </p:spPr>
                  </p:pic>
                </p:oleObj>
              </mc:Fallback>
            </mc:AlternateContent>
          </a:graphicData>
        </a:graphic>
      </p:graphicFrame>
    </p:spTree>
    <p:extLst>
      <p:ext uri="{BB962C8B-B14F-4D97-AF65-F5344CB8AC3E}">
        <p14:creationId xmlns:p14="http://schemas.microsoft.com/office/powerpoint/2010/main" val="22418643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全国フォーラム日程</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ja-JP" altLang="en-US" sz="2800" dirty="0" smtClean="0">
                <a:latin typeface="ＭＳ Ｐ明朝" panose="02020600040205080304" pitchFamily="18" charset="-128"/>
                <a:ea typeface="ＭＳ Ｐ明朝" panose="02020600040205080304" pitchFamily="18" charset="-128"/>
              </a:rPr>
              <a:t>１日目</a:t>
            </a:r>
            <a:endParaRPr kumimoji="1" lang="en-US" altLang="ja-JP" sz="2800" dirty="0" smtClean="0">
              <a:latin typeface="ＭＳ Ｐ明朝" panose="02020600040205080304" pitchFamily="18" charset="-128"/>
              <a:ea typeface="ＭＳ Ｐ明朝" panose="02020600040205080304" pitchFamily="18" charset="-128"/>
            </a:endParaRPr>
          </a:p>
          <a:p>
            <a:pPr lvl="1"/>
            <a:r>
              <a:rPr lang="ja-JP" altLang="en-US" sz="2800" dirty="0" smtClean="0">
                <a:latin typeface="ＭＳ Ｐ明朝" panose="02020600040205080304" pitchFamily="18" charset="-128"/>
                <a:ea typeface="ＭＳ Ｐ明朝" panose="02020600040205080304" pitchFamily="18" charset="-128"/>
              </a:rPr>
              <a:t>フィールドアクティビティー・県フォーラム発表</a:t>
            </a:r>
            <a:endParaRPr lang="en-US" altLang="ja-JP" sz="2800" dirty="0" smtClean="0">
              <a:latin typeface="ＭＳ Ｐ明朝" panose="02020600040205080304" pitchFamily="18" charset="-128"/>
              <a:ea typeface="ＭＳ Ｐ明朝" panose="02020600040205080304" pitchFamily="18" charset="-128"/>
            </a:endParaRPr>
          </a:p>
          <a:p>
            <a:r>
              <a:rPr kumimoji="1" lang="ja-JP" altLang="en-US" sz="2800" dirty="0" smtClean="0">
                <a:latin typeface="ＭＳ Ｐ明朝" panose="02020600040205080304" pitchFamily="18" charset="-128"/>
                <a:ea typeface="ＭＳ Ｐ明朝" panose="02020600040205080304" pitchFamily="18" charset="-128"/>
              </a:rPr>
              <a:t>２日目</a:t>
            </a:r>
            <a:endParaRPr kumimoji="1" lang="en-US" altLang="ja-JP" sz="2800" dirty="0" smtClean="0">
              <a:latin typeface="ＭＳ Ｐ明朝" panose="02020600040205080304" pitchFamily="18" charset="-128"/>
              <a:ea typeface="ＭＳ Ｐ明朝" panose="02020600040205080304" pitchFamily="18" charset="-128"/>
            </a:endParaRPr>
          </a:p>
          <a:p>
            <a:pPr lvl="1"/>
            <a:r>
              <a:rPr kumimoji="1" lang="ja-JP" altLang="en-US" sz="2800" dirty="0" smtClean="0">
                <a:latin typeface="ＭＳ Ｐ明朝" panose="02020600040205080304" pitchFamily="18" charset="-128"/>
                <a:ea typeface="ＭＳ Ｐ明朝" panose="02020600040205080304" pitchFamily="18" charset="-128"/>
              </a:rPr>
              <a:t>基調講演・分科会１、２、３・全体会１</a:t>
            </a:r>
            <a:endParaRPr kumimoji="1" lang="en-US" altLang="ja-JP" sz="2800" dirty="0" smtClean="0">
              <a:latin typeface="ＭＳ Ｐ明朝" panose="02020600040205080304" pitchFamily="18" charset="-128"/>
              <a:ea typeface="ＭＳ Ｐ明朝" panose="02020600040205080304" pitchFamily="18" charset="-128"/>
            </a:endParaRPr>
          </a:p>
          <a:p>
            <a:r>
              <a:rPr lang="ja-JP" altLang="en-US" sz="2800" dirty="0" smtClean="0">
                <a:latin typeface="ＭＳ Ｐ明朝" panose="02020600040205080304" pitchFamily="18" charset="-128"/>
                <a:ea typeface="ＭＳ Ｐ明朝" panose="02020600040205080304" pitchFamily="18" charset="-128"/>
              </a:rPr>
              <a:t>３日目</a:t>
            </a:r>
            <a:endParaRPr lang="en-US" altLang="ja-JP" sz="2800" dirty="0" smtClean="0">
              <a:latin typeface="ＭＳ Ｐ明朝" panose="02020600040205080304" pitchFamily="18" charset="-128"/>
              <a:ea typeface="ＭＳ Ｐ明朝" panose="02020600040205080304" pitchFamily="18" charset="-128"/>
            </a:endParaRPr>
          </a:p>
          <a:p>
            <a:pPr lvl="1"/>
            <a:r>
              <a:rPr kumimoji="1" lang="ja-JP" altLang="en-US" sz="2800" dirty="0" smtClean="0">
                <a:latin typeface="ＭＳ Ｐ明朝" panose="02020600040205080304" pitchFamily="18" charset="-128"/>
                <a:ea typeface="ＭＳ Ｐ明朝" panose="02020600040205080304" pitchFamily="18" charset="-128"/>
              </a:rPr>
              <a:t>全体会２</a:t>
            </a:r>
            <a:endParaRPr kumimoji="1" lang="ja-JP" altLang="en-US" sz="2800" dirty="0"/>
          </a:p>
        </p:txBody>
      </p:sp>
    </p:spTree>
    <p:extLst>
      <p:ext uri="{BB962C8B-B14F-4D97-AF65-F5344CB8AC3E}">
        <p14:creationId xmlns:p14="http://schemas.microsoft.com/office/powerpoint/2010/main" val="13289088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フィールドアクティビティー</a:t>
            </a:r>
            <a:endParaRPr kumimoji="1" lang="ja-JP" altLang="en-US" sz="4400" dirty="0"/>
          </a:p>
        </p:txBody>
      </p:sp>
      <p:sp>
        <p:nvSpPr>
          <p:cNvPr id="3" name="コンテンツ プレースホルダー 2"/>
          <p:cNvSpPr>
            <a:spLocks noGrp="1"/>
          </p:cNvSpPr>
          <p:nvPr>
            <p:ph sz="quarter" idx="1"/>
          </p:nvPr>
        </p:nvSpPr>
        <p:spPr/>
        <p:txBody>
          <a:bodyPr>
            <a:normAutofit/>
          </a:bodyPr>
          <a:lstStyle/>
          <a:p>
            <a:r>
              <a:rPr kumimoji="1" lang="ja-JP" altLang="en-US" sz="3200" dirty="0" smtClean="0">
                <a:latin typeface="ＭＳ Ｐ明朝" panose="02020600040205080304" pitchFamily="18" charset="-128"/>
                <a:ea typeface="ＭＳ Ｐ明朝" panose="02020600040205080304" pitchFamily="18" charset="-128"/>
              </a:rPr>
              <a:t>研修センター付近の公園などのポイントをまわる。</a:t>
            </a:r>
            <a:endParaRPr kumimoji="1" lang="en-US" altLang="ja-JP" sz="3200" dirty="0" smtClean="0">
              <a:latin typeface="ＭＳ Ｐ明朝" panose="02020600040205080304" pitchFamily="18" charset="-128"/>
              <a:ea typeface="ＭＳ Ｐ明朝" panose="02020600040205080304" pitchFamily="18" charset="-128"/>
            </a:endParaRPr>
          </a:p>
          <a:p>
            <a:r>
              <a:rPr lang="ja-JP" altLang="en-US" sz="3200" dirty="0" smtClean="0">
                <a:latin typeface="ＭＳ Ｐ明朝" panose="02020600040205080304" pitchFamily="18" charset="-128"/>
                <a:ea typeface="ＭＳ Ｐ明朝" panose="02020600040205080304" pitchFamily="18" charset="-128"/>
              </a:rPr>
              <a:t>そのポイントごとのお題にこたえていく。</a:t>
            </a:r>
            <a:endParaRPr kumimoji="1" lang="en-US" altLang="ja-JP" sz="3200" dirty="0" smtClean="0">
              <a:latin typeface="ＭＳ Ｐ明朝" panose="02020600040205080304" pitchFamily="18" charset="-128"/>
              <a:ea typeface="ＭＳ Ｐ明朝" panose="02020600040205080304" pitchFamily="18" charset="-128"/>
            </a:endParaRPr>
          </a:p>
        </p:txBody>
      </p:sp>
      <p:pic>
        <p:nvPicPr>
          <p:cNvPr id="3076" name="Picture 4" descr="C:\Users\Yamaguchi\AppData\Local\Microsoft\Windows\Temporary Internet Files\Content.IE5\ANA7LBYC\gatag-000091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356992"/>
            <a:ext cx="3073524" cy="322842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Yamaguchi\AppData\Local\Microsoft\Windows\Temporary Internet Files\Content.IE5\T6GRKPBF\15578745_1210642172361443_603020941728976107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00" y="764704"/>
            <a:ext cx="8568444" cy="571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209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3076"/>
                                        </p:tgtEl>
                                        <p:attrNameLst>
                                          <p:attrName>ppt_w</p:attrName>
                                        </p:attrNameLst>
                                      </p:cBhvr>
                                      <p:tavLst>
                                        <p:tav tm="0">
                                          <p:val>
                                            <p:strVal val="ppt_w"/>
                                          </p:val>
                                        </p:tav>
                                        <p:tav tm="100000">
                                          <p:val>
                                            <p:fltVal val="0"/>
                                          </p:val>
                                        </p:tav>
                                      </p:tavLst>
                                    </p:anim>
                                    <p:anim calcmode="lin" valueType="num">
                                      <p:cBhvr>
                                        <p:cTn id="24" dur="1000"/>
                                        <p:tgtEl>
                                          <p:spTgt spid="3076"/>
                                        </p:tgtEl>
                                        <p:attrNameLst>
                                          <p:attrName>ppt_h</p:attrName>
                                        </p:attrNameLst>
                                      </p:cBhvr>
                                      <p:tavLst>
                                        <p:tav tm="0">
                                          <p:val>
                                            <p:strVal val="ppt_h"/>
                                          </p:val>
                                        </p:tav>
                                        <p:tav tm="100000">
                                          <p:val>
                                            <p:fltVal val="0"/>
                                          </p:val>
                                        </p:tav>
                                      </p:tavLst>
                                    </p:anim>
                                    <p:anim calcmode="lin" valueType="num">
                                      <p:cBhvr>
                                        <p:cTn id="25" dur="1000"/>
                                        <p:tgtEl>
                                          <p:spTgt spid="3076"/>
                                        </p:tgtEl>
                                        <p:attrNameLst>
                                          <p:attrName>style.rotation</p:attrName>
                                        </p:attrNameLst>
                                      </p:cBhvr>
                                      <p:tavLst>
                                        <p:tav tm="0">
                                          <p:val>
                                            <p:fltVal val="0"/>
                                          </p:val>
                                        </p:tav>
                                        <p:tav tm="100000">
                                          <p:val>
                                            <p:fltVal val="90"/>
                                          </p:val>
                                        </p:tav>
                                      </p:tavLst>
                                    </p:anim>
                                    <p:animEffect transition="out" filter="fade">
                                      <p:cBhvr>
                                        <p:cTn id="26" dur="1000"/>
                                        <p:tgtEl>
                                          <p:spTgt spid="3076"/>
                                        </p:tgtEl>
                                      </p:cBhvr>
                                    </p:animEffect>
                                    <p:set>
                                      <p:cBhvr>
                                        <p:cTn id="27" dur="1" fill="hold">
                                          <p:stCondLst>
                                            <p:cond delay="999"/>
                                          </p:stCondLst>
                                        </p:cTn>
                                        <p:tgtEl>
                                          <p:spTgt spid="307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195"/>
                                        </p:tgtEl>
                                        <p:attrNameLst>
                                          <p:attrName>style.visibility</p:attrName>
                                        </p:attrNameLst>
                                      </p:cBhvr>
                                      <p:to>
                                        <p:strVal val="visible"/>
                                      </p:to>
                                    </p:set>
                                    <p:anim calcmode="lin" valueType="num">
                                      <p:cBhvr>
                                        <p:cTn id="32" dur="500" fill="hold"/>
                                        <p:tgtEl>
                                          <p:spTgt spid="8195"/>
                                        </p:tgtEl>
                                        <p:attrNameLst>
                                          <p:attrName>ppt_w</p:attrName>
                                        </p:attrNameLst>
                                      </p:cBhvr>
                                      <p:tavLst>
                                        <p:tav tm="0">
                                          <p:val>
                                            <p:fltVal val="0"/>
                                          </p:val>
                                        </p:tav>
                                        <p:tav tm="100000">
                                          <p:val>
                                            <p:strVal val="#ppt_w"/>
                                          </p:val>
                                        </p:tav>
                                      </p:tavLst>
                                    </p:anim>
                                    <p:anim calcmode="lin" valueType="num">
                                      <p:cBhvr>
                                        <p:cTn id="33" dur="500" fill="hold"/>
                                        <p:tgtEl>
                                          <p:spTgt spid="8195"/>
                                        </p:tgtEl>
                                        <p:attrNameLst>
                                          <p:attrName>ppt_h</p:attrName>
                                        </p:attrNameLst>
                                      </p:cBhvr>
                                      <p:tavLst>
                                        <p:tav tm="0">
                                          <p:val>
                                            <p:fltVal val="0"/>
                                          </p:val>
                                        </p:tav>
                                        <p:tav tm="100000">
                                          <p:val>
                                            <p:strVal val="#ppt_h"/>
                                          </p:val>
                                        </p:tav>
                                      </p:tavLst>
                                    </p:anim>
                                    <p:animEffect transition="in" filter="fade">
                                      <p:cBhvr>
                                        <p:cTn id="3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hidden="1"/>
          <p:cNvSpPr/>
          <p:nvPr/>
        </p:nvSpPr>
        <p:spPr>
          <a:xfrm>
            <a:off x="683568" y="4000836"/>
            <a:ext cx="3600400" cy="27363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400" dirty="0" smtClean="0"/>
              <a:t>県フォーラムの発表</a:t>
            </a:r>
            <a:endParaRPr kumimoji="1" lang="ja-JP" altLang="en-US" sz="4400" dirty="0"/>
          </a:p>
        </p:txBody>
      </p:sp>
      <p:sp>
        <p:nvSpPr>
          <p:cNvPr id="3" name="コンテンツ プレースホルダー 2"/>
          <p:cNvSpPr>
            <a:spLocks noGrp="1"/>
          </p:cNvSpPr>
          <p:nvPr>
            <p:ph sz="quarter" idx="1"/>
          </p:nvPr>
        </p:nvSpPr>
        <p:spPr>
          <a:xfrm>
            <a:off x="251520" y="1447800"/>
            <a:ext cx="8712968" cy="5410200"/>
          </a:xfrm>
        </p:spPr>
        <p:txBody>
          <a:bodyPr>
            <a:normAutofit/>
          </a:bodyPr>
          <a:lstStyle/>
          <a:p>
            <a:r>
              <a:rPr kumimoji="1" lang="ja-JP" altLang="en-US" sz="2800" dirty="0" smtClean="0">
                <a:latin typeface="ＭＳ Ｐ明朝" panose="02020600040205080304" pitchFamily="18" charset="-128"/>
                <a:ea typeface="ＭＳ Ｐ明朝" panose="02020600040205080304" pitchFamily="18" charset="-128"/>
              </a:rPr>
              <a:t>静岡、福岡、岩手、埼玉連盟が代表で発表</a:t>
            </a:r>
            <a:endParaRPr kumimoji="1" lang="en-US" altLang="ja-JP" sz="2800" dirty="0" smtClean="0">
              <a:latin typeface="ＭＳ Ｐ明朝" panose="02020600040205080304" pitchFamily="18" charset="-128"/>
              <a:ea typeface="ＭＳ Ｐ明朝" panose="02020600040205080304" pitchFamily="18" charset="-128"/>
            </a:endParaRPr>
          </a:p>
          <a:p>
            <a:pPr lvl="1"/>
            <a:r>
              <a:rPr kumimoji="1" lang="ja-JP" altLang="en-US" sz="2800" dirty="0" smtClean="0">
                <a:latin typeface="ＭＳ Ｐ明朝" panose="02020600040205080304" pitchFamily="18" charset="-128"/>
                <a:ea typeface="ＭＳ Ｐ明朝" panose="02020600040205080304" pitchFamily="18" charset="-128"/>
              </a:rPr>
              <a:t>静岡・・・政府が発表する、「やればできる！減災」の７項目のうち５項目目の「</a:t>
            </a:r>
            <a:r>
              <a:rPr kumimoji="1" lang="ja-JP" altLang="en-US" sz="2800" dirty="0" smtClean="0">
                <a:solidFill>
                  <a:srgbClr val="FF0000"/>
                </a:solidFill>
                <a:latin typeface="ＭＳ Ｐ明朝" panose="02020600040205080304" pitchFamily="18" charset="-128"/>
                <a:ea typeface="ＭＳ Ｐ明朝" panose="02020600040205080304" pitchFamily="18" charset="-128"/>
              </a:rPr>
              <a:t>日頃からの備え</a:t>
            </a:r>
            <a:r>
              <a:rPr kumimoji="1" lang="ja-JP" altLang="en-US" sz="2800" dirty="0" smtClean="0">
                <a:latin typeface="ＭＳ Ｐ明朝" panose="02020600040205080304" pitchFamily="18" charset="-128"/>
                <a:ea typeface="ＭＳ Ｐ明朝" panose="02020600040205080304" pitchFamily="18" charset="-128"/>
              </a:rPr>
              <a:t>」に視点を当てる。</a:t>
            </a:r>
            <a:endParaRPr kumimoji="1" lang="en-US" altLang="ja-JP" sz="2800" dirty="0" smtClean="0">
              <a:latin typeface="ＭＳ Ｐ明朝" panose="02020600040205080304" pitchFamily="18" charset="-128"/>
              <a:ea typeface="ＭＳ Ｐ明朝" panose="02020600040205080304" pitchFamily="18" charset="-128"/>
            </a:endParaRPr>
          </a:p>
          <a:p>
            <a:pPr lvl="1"/>
            <a:r>
              <a:rPr lang="ja-JP" altLang="en-US" sz="2800" dirty="0" smtClean="0">
                <a:latin typeface="ＭＳ Ｐ明朝" panose="02020600040205080304" pitchFamily="18" charset="-128"/>
                <a:ea typeface="ＭＳ Ｐ明朝" panose="02020600040205080304" pitchFamily="18" charset="-128"/>
              </a:rPr>
              <a:t>福岡・・・大切なのは心構え「</a:t>
            </a:r>
            <a:r>
              <a:rPr lang="ja-JP" altLang="en-US" sz="2800" dirty="0" smtClean="0">
                <a:solidFill>
                  <a:srgbClr val="FF0000"/>
                </a:solidFill>
                <a:latin typeface="ＭＳ Ｐ明朝" panose="02020600040205080304" pitchFamily="18" charset="-128"/>
                <a:ea typeface="ＭＳ Ｐ明朝" panose="02020600040205080304" pitchFamily="18" charset="-128"/>
              </a:rPr>
              <a:t>助の術は。</a:t>
            </a:r>
            <a:r>
              <a:rPr lang="ja-JP" altLang="en-US" sz="2800" dirty="0" smtClean="0">
                <a:latin typeface="ＭＳ Ｐ明朝" panose="02020600040205080304" pitchFamily="18" charset="-128"/>
                <a:ea typeface="ＭＳ Ｐ明朝" panose="02020600040205080304" pitchFamily="18" charset="-128"/>
              </a:rPr>
              <a:t>」</a:t>
            </a:r>
            <a:endParaRPr lang="en-US" altLang="ja-JP" sz="2800" dirty="0" smtClean="0">
              <a:latin typeface="ＭＳ Ｐ明朝" panose="02020600040205080304" pitchFamily="18" charset="-128"/>
              <a:ea typeface="ＭＳ Ｐ明朝" panose="02020600040205080304" pitchFamily="18" charset="-128"/>
            </a:endParaRPr>
          </a:p>
          <a:p>
            <a:pPr lvl="1"/>
            <a:r>
              <a:rPr kumimoji="1" lang="ja-JP" altLang="en-US" sz="2800" dirty="0" smtClean="0">
                <a:latin typeface="ＭＳ Ｐ明朝" panose="02020600040205080304" pitchFamily="18" charset="-128"/>
                <a:ea typeface="ＭＳ Ｐ明朝" panose="02020600040205080304" pitchFamily="18" charset="-128"/>
              </a:rPr>
              <a:t>岩手</a:t>
            </a:r>
            <a:r>
              <a:rPr kumimoji="1" lang="ja-JP" altLang="en-US" sz="2800" dirty="0">
                <a:latin typeface="ＭＳ Ｐ明朝" panose="02020600040205080304" pitchFamily="18" charset="-128"/>
                <a:ea typeface="ＭＳ Ｐ明朝" panose="02020600040205080304" pitchFamily="18" charset="-128"/>
              </a:rPr>
              <a:t>・・</a:t>
            </a:r>
            <a:r>
              <a:rPr kumimoji="1" lang="ja-JP" altLang="en-US" sz="2800" dirty="0" smtClean="0">
                <a:latin typeface="ＭＳ Ｐ明朝" panose="02020600040205080304" pitchFamily="18" charset="-128"/>
                <a:ea typeface="ＭＳ Ｐ明朝" panose="02020600040205080304" pitchFamily="18" charset="-128"/>
              </a:rPr>
              <a:t>・東日本大震災を</a:t>
            </a:r>
            <a:r>
              <a:rPr kumimoji="1" lang="ja-JP" altLang="en-US" sz="2800" dirty="0" smtClean="0">
                <a:solidFill>
                  <a:srgbClr val="FF0000"/>
                </a:solidFill>
                <a:latin typeface="ＭＳ Ｐ明朝" panose="02020600040205080304" pitchFamily="18" charset="-128"/>
                <a:ea typeface="ＭＳ Ｐ明朝" panose="02020600040205080304" pitchFamily="18" charset="-128"/>
              </a:rPr>
              <a:t>風化させてはならない</a:t>
            </a:r>
            <a:endParaRPr kumimoji="1" lang="en-US" altLang="ja-JP" sz="2800" dirty="0" smtClean="0">
              <a:solidFill>
                <a:srgbClr val="FF0000"/>
              </a:solidFill>
              <a:latin typeface="ＭＳ Ｐ明朝" panose="02020600040205080304" pitchFamily="18" charset="-128"/>
              <a:ea typeface="ＭＳ Ｐ明朝" panose="02020600040205080304" pitchFamily="18" charset="-128"/>
            </a:endParaRPr>
          </a:p>
          <a:p>
            <a:pPr lvl="1"/>
            <a:r>
              <a:rPr lang="ja-JP" altLang="en-US" sz="2800" dirty="0" smtClean="0">
                <a:latin typeface="ＭＳ Ｐ明朝" panose="02020600040205080304" pitchFamily="18" charset="-128"/>
                <a:ea typeface="ＭＳ Ｐ明朝" panose="02020600040205080304" pitchFamily="18" charset="-128"/>
              </a:rPr>
              <a:t>埼玉・・・支援活動を行ってきたことから「</a:t>
            </a:r>
            <a:r>
              <a:rPr lang="ja-JP" altLang="en-US" sz="2800" dirty="0" smtClean="0">
                <a:solidFill>
                  <a:srgbClr val="FF0000"/>
                </a:solidFill>
                <a:latin typeface="ＭＳ Ｐ明朝" panose="02020600040205080304" pitchFamily="18" charset="-128"/>
                <a:ea typeface="ＭＳ Ｐ明朝" panose="02020600040205080304" pitchFamily="18" charset="-128"/>
              </a:rPr>
              <a:t>デジタルには頼らない</a:t>
            </a:r>
            <a:r>
              <a:rPr lang="ja-JP" altLang="en-US" sz="2800" dirty="0" smtClean="0">
                <a:latin typeface="ＭＳ Ｐ明朝" panose="02020600040205080304" pitchFamily="18" charset="-128"/>
                <a:ea typeface="ＭＳ Ｐ明朝" panose="02020600040205080304" pitchFamily="18" charset="-128"/>
              </a:rPr>
              <a:t>」ことをモットーに。</a:t>
            </a:r>
            <a:endParaRPr lang="en-US" altLang="ja-JP" sz="2800" dirty="0" smtClean="0">
              <a:latin typeface="ＭＳ Ｐ明朝" panose="02020600040205080304" pitchFamily="18" charset="-128"/>
              <a:ea typeface="ＭＳ Ｐ明朝" panose="02020600040205080304" pitchFamily="18" charset="-128"/>
            </a:endParaRPr>
          </a:p>
          <a:p>
            <a:pPr marL="320040" lvl="1" indent="0">
              <a:buNone/>
            </a:pPr>
            <a:endParaRPr kumimoji="1" lang="en-US" altLang="ja-JP" sz="3600" dirty="0">
              <a:latin typeface="ＭＳ Ｐ明朝" panose="02020600040205080304" pitchFamily="18" charset="-128"/>
              <a:ea typeface="ＭＳ Ｐ明朝" panose="02020600040205080304" pitchFamily="18" charset="-128"/>
            </a:endParaRPr>
          </a:p>
          <a:p>
            <a:pPr marL="868680" lvl="3" indent="0">
              <a:buNone/>
            </a:pPr>
            <a:endParaRPr lang="en-US" altLang="ja-JP" sz="1800" dirty="0" smtClean="0">
              <a:latin typeface="ＭＳ Ｐ明朝" panose="02020600040205080304" pitchFamily="18" charset="-128"/>
              <a:ea typeface="ＭＳ Ｐ明朝" panose="02020600040205080304" pitchFamily="18" charset="-128"/>
            </a:endParaRPr>
          </a:p>
          <a:p>
            <a:pPr marL="594360" lvl="2" indent="0">
              <a:buNone/>
            </a:pPr>
            <a:endParaRPr kumimoji="1" lang="ja-JP" altLang="en-US" sz="1800" dirty="0">
              <a:latin typeface="ＭＳ Ｐ明朝" panose="02020600040205080304" pitchFamily="18" charset="-128"/>
              <a:ea typeface="ＭＳ Ｐ明朝" panose="02020600040205080304" pitchFamily="18" charset="-128"/>
            </a:endParaRPr>
          </a:p>
        </p:txBody>
      </p:sp>
      <p:pic>
        <p:nvPicPr>
          <p:cNvPr id="5" name="Picture 2" descr="C:\Users\Yamaguchi\Pictures\15589608_1210649695694024_2492801870161409427_n.jpg"/>
          <p:cNvPicPr>
            <a:picLocks noChangeAspect="1" noChangeArrowheads="1"/>
          </p:cNvPicPr>
          <p:nvPr/>
        </p:nvPicPr>
        <p:blipFill rotWithShape="1">
          <a:blip r:embed="rId2">
            <a:extLst>
              <a:ext uri="{28A0092B-C50C-407E-A947-70E740481C1C}">
                <a14:useLocalDpi xmlns:a14="http://schemas.microsoft.com/office/drawing/2010/main" val="0"/>
              </a:ext>
            </a:extLst>
          </a:blip>
          <a:srcRect l="1462" r="1462"/>
          <a:stretch/>
        </p:blipFill>
        <p:spPr bwMode="auto">
          <a:xfrm>
            <a:off x="186901" y="324161"/>
            <a:ext cx="5340963" cy="3667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Yamaguchi\AppData\Local\Microsoft\Windows\Temporary Internet Files\Content.IE5\F0T2N52S\15589883_1210652839027043_138184329774120821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04925"/>
            <a:ext cx="5544616" cy="38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491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t>～やればできる！減災～</a:t>
            </a:r>
            <a:endParaRPr kumimoji="1" lang="ja-JP" altLang="en-US" sz="4400" dirty="0"/>
          </a:p>
        </p:txBody>
      </p:sp>
      <p:sp>
        <p:nvSpPr>
          <p:cNvPr id="3" name="コンテンツ プレースホルダー 2"/>
          <p:cNvSpPr>
            <a:spLocks noGrp="1"/>
          </p:cNvSpPr>
          <p:nvPr>
            <p:ph sz="quarter" idx="1"/>
          </p:nvPr>
        </p:nvSpPr>
        <p:spPr>
          <a:xfrm>
            <a:off x="899592" y="1412776"/>
            <a:ext cx="7772400" cy="4572000"/>
          </a:xfrm>
        </p:spPr>
        <p:txBody>
          <a:bodyPr>
            <a:normAutofit/>
          </a:bodyPr>
          <a:lstStyle/>
          <a:p>
            <a:pPr marL="0" indent="0">
              <a:buNone/>
            </a:pPr>
            <a:r>
              <a:rPr lang="en-US" altLang="ja-JP" sz="3200" dirty="0" smtClean="0">
                <a:latin typeface="ＭＳ Ｐ明朝" panose="02020600040205080304" pitchFamily="18" charset="-128"/>
                <a:ea typeface="ＭＳ Ｐ明朝" panose="02020600040205080304" pitchFamily="18" charset="-128"/>
              </a:rPr>
              <a:t>1</a:t>
            </a:r>
            <a:r>
              <a:rPr lang="en-US" altLang="ja-JP" sz="3200" dirty="0">
                <a:latin typeface="ＭＳ Ｐ明朝" panose="02020600040205080304" pitchFamily="18" charset="-128"/>
                <a:ea typeface="ＭＳ Ｐ明朝" panose="02020600040205080304" pitchFamily="18" charset="-128"/>
              </a:rPr>
              <a:t>.</a:t>
            </a:r>
            <a:r>
              <a:rPr lang="ja-JP" altLang="en-US" sz="3200" dirty="0">
                <a:latin typeface="ＭＳ Ｐ明朝" panose="02020600040205080304" pitchFamily="18" charset="-128"/>
                <a:ea typeface="ＭＳ Ｐ明朝" panose="02020600040205080304" pitchFamily="18" charset="-128"/>
              </a:rPr>
              <a:t>自助、共助</a:t>
            </a:r>
          </a:p>
          <a:p>
            <a:pPr marL="0" indent="0">
              <a:buNone/>
            </a:pPr>
            <a:r>
              <a:rPr lang="en-US" altLang="ja-JP" sz="3200" dirty="0">
                <a:latin typeface="ＭＳ Ｐ明朝" panose="02020600040205080304" pitchFamily="18" charset="-128"/>
                <a:ea typeface="ＭＳ Ｐ明朝" panose="02020600040205080304" pitchFamily="18" charset="-128"/>
              </a:rPr>
              <a:t>2.</a:t>
            </a:r>
            <a:r>
              <a:rPr lang="ja-JP" altLang="en-US" sz="3200" dirty="0">
                <a:latin typeface="ＭＳ Ｐ明朝" panose="02020600040205080304" pitchFamily="18" charset="-128"/>
                <a:ea typeface="ＭＳ Ｐ明朝" panose="02020600040205080304" pitchFamily="18" charset="-128"/>
              </a:rPr>
              <a:t>地域の危険を知る</a:t>
            </a:r>
          </a:p>
          <a:p>
            <a:pPr marL="0" indent="0">
              <a:buNone/>
            </a:pPr>
            <a:r>
              <a:rPr lang="en-US" altLang="ja-JP" sz="3200" dirty="0">
                <a:latin typeface="ＭＳ Ｐ明朝" panose="02020600040205080304" pitchFamily="18" charset="-128"/>
                <a:ea typeface="ＭＳ Ｐ明朝" panose="02020600040205080304" pitchFamily="18" charset="-128"/>
              </a:rPr>
              <a:t>3.</a:t>
            </a:r>
            <a:r>
              <a:rPr lang="ja-JP" altLang="en-US" sz="3200" dirty="0">
                <a:latin typeface="ＭＳ Ｐ明朝" panose="02020600040205080304" pitchFamily="18" charset="-128"/>
                <a:ea typeface="ＭＳ Ｐ明朝" panose="02020600040205080304" pitchFamily="18" charset="-128"/>
              </a:rPr>
              <a:t>地震に強い家</a:t>
            </a:r>
          </a:p>
          <a:p>
            <a:pPr marL="0" indent="0">
              <a:buNone/>
            </a:pPr>
            <a:r>
              <a:rPr lang="en-US" altLang="ja-JP" sz="3200" dirty="0">
                <a:latin typeface="ＭＳ Ｐ明朝" panose="02020600040205080304" pitchFamily="18" charset="-128"/>
                <a:ea typeface="ＭＳ Ｐ明朝" panose="02020600040205080304" pitchFamily="18" charset="-128"/>
              </a:rPr>
              <a:t>4.</a:t>
            </a:r>
            <a:r>
              <a:rPr lang="ja-JP" altLang="en-US" sz="3200" dirty="0">
                <a:latin typeface="ＭＳ Ｐ明朝" panose="02020600040205080304" pitchFamily="18" charset="-128"/>
                <a:ea typeface="ＭＳ Ｐ明朝" panose="02020600040205080304" pitchFamily="18" charset="-128"/>
              </a:rPr>
              <a:t>家具の固定</a:t>
            </a:r>
          </a:p>
          <a:p>
            <a:pPr marL="0" indent="0">
              <a:buNone/>
            </a:pPr>
            <a:r>
              <a:rPr lang="en-US" altLang="ja-JP" sz="3200" dirty="0">
                <a:latin typeface="ＭＳ Ｐ明朝" panose="02020600040205080304" pitchFamily="18" charset="-128"/>
                <a:ea typeface="ＭＳ Ｐ明朝" panose="02020600040205080304" pitchFamily="18" charset="-128"/>
              </a:rPr>
              <a:t>5.</a:t>
            </a:r>
            <a:r>
              <a:rPr lang="ja-JP" altLang="en-US" sz="3200" dirty="0">
                <a:latin typeface="ＭＳ Ｐ明朝" panose="02020600040205080304" pitchFamily="18" charset="-128"/>
                <a:ea typeface="ＭＳ Ｐ明朝" panose="02020600040205080304" pitchFamily="18" charset="-128"/>
              </a:rPr>
              <a:t>日ごろからの備え</a:t>
            </a:r>
          </a:p>
          <a:p>
            <a:pPr marL="0" indent="0">
              <a:buNone/>
            </a:pPr>
            <a:r>
              <a:rPr lang="en-US" altLang="ja-JP" sz="3200" dirty="0" smtClean="0">
                <a:latin typeface="ＭＳ Ｐ明朝" panose="02020600040205080304" pitchFamily="18" charset="-128"/>
                <a:ea typeface="ＭＳ Ｐ明朝" panose="02020600040205080304" pitchFamily="18" charset="-128"/>
              </a:rPr>
              <a:t>6.</a:t>
            </a:r>
            <a:r>
              <a:rPr lang="ja-JP" altLang="en-US" sz="3200" dirty="0" smtClean="0">
                <a:latin typeface="ＭＳ Ｐ明朝" panose="02020600040205080304" pitchFamily="18" charset="-128"/>
                <a:ea typeface="ＭＳ Ｐ明朝" panose="02020600040205080304" pitchFamily="18" charset="-128"/>
              </a:rPr>
              <a:t>家族で防災会議</a:t>
            </a:r>
          </a:p>
          <a:p>
            <a:pPr marL="0" indent="0">
              <a:buNone/>
            </a:pPr>
            <a:r>
              <a:rPr lang="en-US" altLang="ja-JP" sz="3200" dirty="0" smtClean="0">
                <a:latin typeface="ＭＳ Ｐ明朝" panose="02020600040205080304" pitchFamily="18" charset="-128"/>
                <a:ea typeface="ＭＳ Ｐ明朝" panose="02020600040205080304" pitchFamily="18" charset="-128"/>
              </a:rPr>
              <a:t>7</a:t>
            </a:r>
            <a:r>
              <a:rPr lang="en-US" altLang="ja-JP" sz="3200" dirty="0">
                <a:latin typeface="ＭＳ Ｐ明朝" panose="02020600040205080304" pitchFamily="18" charset="-128"/>
                <a:ea typeface="ＭＳ Ｐ明朝" panose="02020600040205080304" pitchFamily="18" charset="-128"/>
              </a:rPr>
              <a:t>.</a:t>
            </a:r>
            <a:r>
              <a:rPr lang="ja-JP" altLang="en-US" sz="3200" dirty="0">
                <a:latin typeface="ＭＳ Ｐ明朝" panose="02020600040205080304" pitchFamily="18" charset="-128"/>
                <a:ea typeface="ＭＳ Ｐ明朝" panose="02020600040205080304" pitchFamily="18" charset="-128"/>
              </a:rPr>
              <a:t>地域とのつながり</a:t>
            </a:r>
          </a:p>
          <a:p>
            <a:endParaRPr kumimoji="1" lang="ja-JP" altLang="en-US" sz="3500" dirty="0"/>
          </a:p>
        </p:txBody>
      </p:sp>
    </p:spTree>
    <p:extLst>
      <p:ext uri="{BB962C8B-B14F-4D97-AF65-F5344CB8AC3E}">
        <p14:creationId xmlns:p14="http://schemas.microsoft.com/office/powerpoint/2010/main" val="36176258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基調講演</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sz="3200" dirty="0" smtClean="0">
                <a:latin typeface="ＭＳ Ｐ明朝" panose="02020600040205080304" pitchFamily="18" charset="-128"/>
                <a:ea typeface="ＭＳ Ｐ明朝" panose="02020600040205080304" pitchFamily="18" charset="-128"/>
              </a:rPr>
              <a:t>元消防学校教官で、現在</a:t>
            </a:r>
            <a:r>
              <a:rPr lang="ja-JP" altLang="en-US" sz="3200" dirty="0">
                <a:latin typeface="ＭＳ Ｐ明朝" panose="02020600040205080304" pitchFamily="18" charset="-128"/>
                <a:ea typeface="ＭＳ Ｐ明朝" panose="02020600040205080304" pitchFamily="18" charset="-128"/>
              </a:rPr>
              <a:t>タフ・</a:t>
            </a:r>
            <a:r>
              <a:rPr lang="ja-JP" altLang="en-US" sz="3200" dirty="0" smtClean="0">
                <a:latin typeface="ＭＳ Ｐ明朝" panose="02020600040205080304" pitchFamily="18" charset="-128"/>
                <a:ea typeface="ＭＳ Ｐ明朝" panose="02020600040205080304" pitchFamily="18" charset="-128"/>
              </a:rPr>
              <a:t>ジャパン代表の鎌田さんをお招きしての講演</a:t>
            </a:r>
            <a:endParaRPr lang="en-US" altLang="ja-JP" sz="3200" dirty="0" smtClean="0">
              <a:latin typeface="ＭＳ Ｐ明朝" panose="02020600040205080304" pitchFamily="18" charset="-128"/>
              <a:ea typeface="ＭＳ Ｐ明朝" panose="02020600040205080304" pitchFamily="18" charset="-128"/>
            </a:endParaRPr>
          </a:p>
          <a:p>
            <a:r>
              <a:rPr kumimoji="1" lang="ja-JP" altLang="en-US" sz="3200" dirty="0">
                <a:latin typeface="ＭＳ Ｐ明朝" panose="02020600040205080304" pitchFamily="18" charset="-128"/>
                <a:ea typeface="ＭＳ Ｐ明朝" panose="02020600040205080304" pitchFamily="18" charset="-128"/>
              </a:rPr>
              <a:t>簡単に</a:t>
            </a:r>
            <a:r>
              <a:rPr kumimoji="1" lang="ja-JP" altLang="en-US" sz="3200" dirty="0" smtClean="0">
                <a:latin typeface="ＭＳ Ｐ明朝" panose="02020600040205080304" pitchFamily="18" charset="-128"/>
                <a:ea typeface="ＭＳ Ｐ明朝" panose="02020600040205080304" pitchFamily="18" charset="-128"/>
              </a:rPr>
              <a:t>できる減災方法を学ぶ</a:t>
            </a:r>
            <a:endParaRPr kumimoji="1" lang="en-US" altLang="ja-JP" sz="3200" dirty="0" smtClean="0">
              <a:latin typeface="ＭＳ Ｐ明朝" panose="02020600040205080304" pitchFamily="18" charset="-128"/>
              <a:ea typeface="ＭＳ Ｐ明朝" panose="02020600040205080304" pitchFamily="18" charset="-128"/>
            </a:endParaRPr>
          </a:p>
          <a:p>
            <a:r>
              <a:rPr lang="ja-JP" altLang="en-US" sz="3200" dirty="0">
                <a:latin typeface="ＭＳ Ｐ明朝" panose="02020600040205080304" pitchFamily="18" charset="-128"/>
                <a:ea typeface="ＭＳ Ｐ明朝" panose="02020600040205080304" pitchFamily="18" charset="-128"/>
              </a:rPr>
              <a:t>支え合う事の</a:t>
            </a:r>
            <a:r>
              <a:rPr lang="ja-JP" altLang="en-US" sz="3200" dirty="0" smtClean="0">
                <a:latin typeface="ＭＳ Ｐ明朝" panose="02020600040205080304" pitchFamily="18" charset="-128"/>
                <a:ea typeface="ＭＳ Ｐ明朝" panose="02020600040205080304" pitchFamily="18" charset="-128"/>
              </a:rPr>
              <a:t>大切さなど・・・</a:t>
            </a:r>
            <a:endParaRPr kumimoji="1" lang="en-US" altLang="ja-JP" sz="3200" dirty="0" smtClean="0">
              <a:latin typeface="ＭＳ Ｐ明朝" panose="02020600040205080304" pitchFamily="18" charset="-128"/>
              <a:ea typeface="ＭＳ Ｐ明朝" panose="02020600040205080304" pitchFamily="18" charset="-128"/>
            </a:endParaRPr>
          </a:p>
          <a:p>
            <a:endParaRPr kumimoji="1" lang="ja-JP" altLang="en-US" sz="3500" dirty="0">
              <a:latin typeface="ＭＳ Ｐ明朝" panose="02020600040205080304" pitchFamily="18" charset="-128"/>
              <a:ea typeface="ＭＳ Ｐ明朝" panose="02020600040205080304" pitchFamily="18" charset="-128"/>
            </a:endParaRPr>
          </a:p>
        </p:txBody>
      </p:sp>
      <p:pic>
        <p:nvPicPr>
          <p:cNvPr id="2050" name="Picture 2" descr="C:\Users\Yamaguchi\AppData\Local\Microsoft\Windows\Temporary Internet Files\Content.IE5\ANA7LBYC\7114230f269189bd60a45f2909e5e8c2_262_300[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2536" y="3826550"/>
            <a:ext cx="2537088" cy="29050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020272" y="3861048"/>
            <a:ext cx="7920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58229" y="4071954"/>
            <a:ext cx="72008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241040" y="4287978"/>
            <a:ext cx="72008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86221" y="4273750"/>
            <a:ext cx="792088" cy="446276"/>
          </a:xfrm>
          <a:prstGeom prst="rect">
            <a:avLst/>
          </a:prstGeom>
          <a:noFill/>
        </p:spPr>
        <p:txBody>
          <a:bodyPr wrap="square" rtlCol="0">
            <a:spAutoFit/>
          </a:bodyPr>
          <a:lstStyle/>
          <a:p>
            <a:r>
              <a:rPr kumimoji="1" lang="ja-JP" altLang="en-US" sz="2300" dirty="0" smtClean="0">
                <a:latin typeface="+mj-ea"/>
                <a:ea typeface="+mj-ea"/>
              </a:rPr>
              <a:t>減災</a:t>
            </a:r>
            <a:endParaRPr kumimoji="1" lang="ja-JP" altLang="en-US" sz="2300" dirty="0">
              <a:latin typeface="+mj-ea"/>
              <a:ea typeface="+mj-ea"/>
            </a:endParaRPr>
          </a:p>
        </p:txBody>
      </p:sp>
      <p:pic>
        <p:nvPicPr>
          <p:cNvPr id="6146" name="Picture 2" descr="C:\Users\Yamaguchi\AppData\Local\Microsoft\Windows\Temporary Internet Files\Content.IE5\F0T2N52S\15622403_1211009462324714_242767983181065278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268760"/>
            <a:ext cx="7265975" cy="472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448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050"/>
                                        </p:tgtEl>
                                      </p:cBhvr>
                                    </p:animEffect>
                                    <p:animScale>
                                      <p:cBhvr>
                                        <p:cTn id="29" dur="250" autoRev="1" fill="hold"/>
                                        <p:tgtEl>
                                          <p:spTgt spid="205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146"/>
                                        </p:tgtEl>
                                        <p:attrNameLst>
                                          <p:attrName>style.visibility</p:attrName>
                                        </p:attrNameLst>
                                      </p:cBhvr>
                                      <p:to>
                                        <p:strVal val="visible"/>
                                      </p:to>
                                    </p:set>
                                    <p:anim calcmode="lin" valueType="num">
                                      <p:cBhvr>
                                        <p:cTn id="34" dur="500" fill="hold"/>
                                        <p:tgtEl>
                                          <p:spTgt spid="6146"/>
                                        </p:tgtEl>
                                        <p:attrNameLst>
                                          <p:attrName>ppt_w</p:attrName>
                                        </p:attrNameLst>
                                      </p:cBhvr>
                                      <p:tavLst>
                                        <p:tav tm="0">
                                          <p:val>
                                            <p:fltVal val="0"/>
                                          </p:val>
                                        </p:tav>
                                        <p:tav tm="100000">
                                          <p:val>
                                            <p:strVal val="#ppt_w"/>
                                          </p:val>
                                        </p:tav>
                                      </p:tavLst>
                                    </p:anim>
                                    <p:anim calcmode="lin" valueType="num">
                                      <p:cBhvr>
                                        <p:cTn id="35" dur="500" fill="hold"/>
                                        <p:tgtEl>
                                          <p:spTgt spid="6146"/>
                                        </p:tgtEl>
                                        <p:attrNameLst>
                                          <p:attrName>ppt_h</p:attrName>
                                        </p:attrNameLst>
                                      </p:cBhvr>
                                      <p:tavLst>
                                        <p:tav tm="0">
                                          <p:val>
                                            <p:fltVal val="0"/>
                                          </p:val>
                                        </p:tav>
                                        <p:tav tm="100000">
                                          <p:val>
                                            <p:strVal val="#ppt_h"/>
                                          </p:val>
                                        </p:tav>
                                      </p:tavLst>
                                    </p:anim>
                                    <p:animEffect transition="in" filter="fade">
                                      <p:cBhvr>
                                        <p:cTn id="3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分科会</a:t>
            </a:r>
            <a:endParaRPr kumimoji="1" lang="ja-JP" altLang="en-US" sz="4400" dirty="0"/>
          </a:p>
        </p:txBody>
      </p:sp>
      <p:sp>
        <p:nvSpPr>
          <p:cNvPr id="3" name="コンテンツ プレースホルダー 2"/>
          <p:cNvSpPr>
            <a:spLocks noGrp="1"/>
          </p:cNvSpPr>
          <p:nvPr>
            <p:ph sz="quarter" idx="1"/>
          </p:nvPr>
        </p:nvSpPr>
        <p:spPr>
          <a:xfrm>
            <a:off x="683568" y="1447800"/>
            <a:ext cx="8003232" cy="5221560"/>
          </a:xfrm>
        </p:spPr>
        <p:txBody>
          <a:bodyPr>
            <a:normAutofit/>
          </a:bodyPr>
          <a:lstStyle/>
          <a:p>
            <a:r>
              <a:rPr kumimoji="1" lang="en-US" altLang="ja-JP" sz="3200" dirty="0" smtClean="0">
                <a:latin typeface="ＭＳ Ｐ明朝" panose="02020600040205080304" pitchFamily="18" charset="-128"/>
                <a:ea typeface="ＭＳ Ｐ明朝" panose="02020600040205080304" pitchFamily="18" charset="-128"/>
              </a:rPr>
              <a:t>Ⅰ</a:t>
            </a:r>
            <a:r>
              <a:rPr kumimoji="1" lang="ja-JP" altLang="en-US" sz="3200" dirty="0" smtClean="0">
                <a:latin typeface="ＭＳ Ｐ明朝" panose="02020600040205080304" pitchFamily="18" charset="-128"/>
                <a:ea typeface="ＭＳ Ｐ明朝" panose="02020600040205080304" pitchFamily="18" charset="-128"/>
              </a:rPr>
              <a:t>・</a:t>
            </a:r>
            <a:r>
              <a:rPr kumimoji="1" lang="en-US" altLang="ja-JP" sz="3200" dirty="0" smtClean="0">
                <a:latin typeface="ＭＳ Ｐ明朝" panose="02020600040205080304" pitchFamily="18" charset="-128"/>
                <a:ea typeface="ＭＳ Ｐ明朝" panose="02020600040205080304" pitchFamily="18" charset="-128"/>
              </a:rPr>
              <a:t>Ⅱ</a:t>
            </a:r>
            <a:r>
              <a:rPr kumimoji="1" lang="ja-JP" altLang="en-US" sz="3200" dirty="0" smtClean="0">
                <a:latin typeface="ＭＳ Ｐ明朝" panose="02020600040205080304" pitchFamily="18" charset="-128"/>
                <a:ea typeface="ＭＳ Ｐ明朝" panose="02020600040205080304" pitchFamily="18" charset="-128"/>
              </a:rPr>
              <a:t>では県フォーラムで話し合ったことをもとに８人程度のグループになって話し合う。</a:t>
            </a:r>
            <a:endParaRPr kumimoji="1" lang="en-US" altLang="ja-JP" sz="3200" dirty="0" smtClean="0">
              <a:latin typeface="ＭＳ Ｐ明朝" panose="02020600040205080304" pitchFamily="18" charset="-128"/>
              <a:ea typeface="ＭＳ Ｐ明朝" panose="02020600040205080304" pitchFamily="18" charset="-128"/>
            </a:endParaRPr>
          </a:p>
          <a:p>
            <a:pPr lvl="1"/>
            <a:r>
              <a:rPr lang="ja-JP" altLang="en-US" dirty="0" smtClean="0">
                <a:latin typeface="ＭＳ Ｐ明朝" panose="02020600040205080304" pitchFamily="18" charset="-128"/>
                <a:ea typeface="ＭＳ Ｐ明朝" panose="02020600040205080304" pitchFamily="18" charset="-128"/>
              </a:rPr>
              <a:t>　</a:t>
            </a:r>
            <a:r>
              <a:rPr lang="ja-JP" altLang="en-US" sz="3000" dirty="0" smtClean="0">
                <a:latin typeface="ＭＳ Ｐ明朝" panose="02020600040205080304" pitchFamily="18" charset="-128"/>
                <a:ea typeface="ＭＳ Ｐ明朝" panose="02020600040205080304" pitchFamily="18" charset="-128"/>
              </a:rPr>
              <a:t>私</a:t>
            </a:r>
            <a:r>
              <a:rPr lang="ja-JP" altLang="en-US" sz="3000" dirty="0">
                <a:latin typeface="ＭＳ Ｐ明朝" panose="02020600040205080304" pitchFamily="18" charset="-128"/>
                <a:ea typeface="ＭＳ Ｐ明朝" panose="02020600040205080304" pitchFamily="18" charset="-128"/>
              </a:rPr>
              <a:t>が参加したグループで</a:t>
            </a:r>
            <a:r>
              <a:rPr lang="ja-JP" altLang="en-US" sz="3000" dirty="0" smtClean="0">
                <a:latin typeface="ＭＳ Ｐ明朝" panose="02020600040205080304" pitchFamily="18" charset="-128"/>
                <a:ea typeface="ＭＳ Ｐ明朝" panose="02020600040205080304" pitchFamily="18" charset="-128"/>
              </a:rPr>
              <a:t>は主に「自助・共助」をテーマに話し合った。</a:t>
            </a:r>
            <a:endParaRPr lang="en-US" altLang="ja-JP" sz="3000" dirty="0">
              <a:latin typeface="ＭＳ Ｐ明朝" panose="02020600040205080304" pitchFamily="18" charset="-128"/>
              <a:ea typeface="ＭＳ Ｐ明朝" panose="02020600040205080304" pitchFamily="18" charset="-128"/>
            </a:endParaRPr>
          </a:p>
          <a:p>
            <a:pPr marL="502920" indent="-457200"/>
            <a:r>
              <a:rPr lang="en-US" altLang="ja-JP" sz="3200" dirty="0" smtClean="0">
                <a:latin typeface="ＭＳ Ｐ明朝" panose="02020600040205080304" pitchFamily="18" charset="-128"/>
                <a:ea typeface="ＭＳ Ｐ明朝" panose="02020600040205080304" pitchFamily="18" charset="-128"/>
              </a:rPr>
              <a:t>Ⅲ</a:t>
            </a:r>
            <a:r>
              <a:rPr lang="ja-JP" altLang="en-US" sz="3200" dirty="0" smtClean="0">
                <a:latin typeface="ＭＳ Ｐ明朝" panose="02020600040205080304" pitchFamily="18" charset="-128"/>
                <a:ea typeface="ＭＳ Ｐ明朝" panose="02020600040205080304" pitchFamily="18" charset="-128"/>
              </a:rPr>
              <a:t>では、分科会</a:t>
            </a:r>
            <a:r>
              <a:rPr lang="en-US" altLang="ja-JP" sz="3200" dirty="0" smtClean="0">
                <a:latin typeface="ＭＳ Ｐ明朝" panose="02020600040205080304" pitchFamily="18" charset="-128"/>
                <a:ea typeface="ＭＳ Ｐ明朝" panose="02020600040205080304" pitchFamily="18" charset="-128"/>
              </a:rPr>
              <a:t>Ⅰ</a:t>
            </a:r>
            <a:r>
              <a:rPr lang="ja-JP" altLang="en-US" sz="3200" dirty="0" smtClean="0">
                <a:latin typeface="ＭＳ Ｐ明朝" panose="02020600040205080304" pitchFamily="18" charset="-128"/>
                <a:ea typeface="ＭＳ Ｐ明朝" panose="02020600040205080304" pitchFamily="18" charset="-128"/>
              </a:rPr>
              <a:t>・</a:t>
            </a:r>
            <a:r>
              <a:rPr lang="en-US" altLang="ja-JP" sz="3200" dirty="0" smtClean="0">
                <a:latin typeface="ＭＳ Ｐ明朝" panose="02020600040205080304" pitchFamily="18" charset="-128"/>
                <a:ea typeface="ＭＳ Ｐ明朝" panose="02020600040205080304" pitchFamily="18" charset="-128"/>
              </a:rPr>
              <a:t>Ⅱ</a:t>
            </a:r>
            <a:r>
              <a:rPr lang="ja-JP" altLang="en-US" sz="3200" dirty="0" err="1" smtClean="0">
                <a:latin typeface="ＭＳ Ｐ明朝" panose="02020600040205080304" pitchFamily="18" charset="-128"/>
                <a:ea typeface="ＭＳ Ｐ明朝" panose="02020600040205080304" pitchFamily="18" charset="-128"/>
              </a:rPr>
              <a:t>、</a:t>
            </a:r>
            <a:r>
              <a:rPr lang="ja-JP" altLang="en-US" sz="3200" dirty="0" smtClean="0">
                <a:latin typeface="ＭＳ Ｐ明朝" panose="02020600040205080304" pitchFamily="18" charset="-128"/>
                <a:ea typeface="ＭＳ Ｐ明朝" panose="02020600040205080304" pitchFamily="18" charset="-128"/>
              </a:rPr>
              <a:t>全体会</a:t>
            </a:r>
            <a:r>
              <a:rPr lang="en-US" altLang="ja-JP" sz="3200" dirty="0" smtClean="0">
                <a:latin typeface="ＭＳ Ｐ明朝" panose="02020600040205080304" pitchFamily="18" charset="-128"/>
                <a:ea typeface="ＭＳ Ｐ明朝" panose="02020600040205080304" pitchFamily="18" charset="-128"/>
              </a:rPr>
              <a:t>Ⅰ</a:t>
            </a:r>
            <a:r>
              <a:rPr lang="ja-JP" altLang="en-US" sz="3200" dirty="0" smtClean="0">
                <a:latin typeface="ＭＳ Ｐ明朝" panose="02020600040205080304" pitchFamily="18" charset="-128"/>
                <a:ea typeface="ＭＳ Ｐ明朝" panose="02020600040205080304" pitchFamily="18" charset="-128"/>
              </a:rPr>
              <a:t>を行った後に行い、２つのグループ合同で話し合う。</a:t>
            </a:r>
            <a:endParaRPr lang="en-US" altLang="ja-JP" sz="3200" dirty="0" smtClean="0">
              <a:latin typeface="ＭＳ Ｐ明朝" panose="02020600040205080304" pitchFamily="18" charset="-128"/>
              <a:ea typeface="ＭＳ Ｐ明朝" panose="02020600040205080304" pitchFamily="18" charset="-128"/>
            </a:endParaRPr>
          </a:p>
          <a:p>
            <a:pPr marL="777240" lvl="1" indent="-457200"/>
            <a:r>
              <a:rPr lang="ja-JP" altLang="en-US" sz="3000" dirty="0" smtClean="0">
                <a:latin typeface="ＭＳ Ｐ明朝" panose="02020600040205080304" pitchFamily="18" charset="-128"/>
                <a:ea typeface="ＭＳ Ｐ明朝" panose="02020600040205080304" pitchFamily="18" charset="-128"/>
              </a:rPr>
              <a:t>この時、採択文、提言文をグループごとに考える。</a:t>
            </a:r>
            <a:endParaRPr lang="en-US" altLang="ja-JP" sz="3000" dirty="0">
              <a:latin typeface="ＭＳ Ｐ明朝" panose="02020600040205080304" pitchFamily="18" charset="-128"/>
              <a:ea typeface="ＭＳ Ｐ明朝" panose="02020600040205080304" pitchFamily="18" charset="-128"/>
            </a:endParaRPr>
          </a:p>
        </p:txBody>
      </p:sp>
      <p:pic>
        <p:nvPicPr>
          <p:cNvPr id="4" name="Picture 2" descr="C:\Users\Yamaguchi\AppData\Local\Microsoft\Windows\Temporary Internet Files\Content.IE5\F0T2N52S\15622037_1211218742303786_894495276512056120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7259306" cy="483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924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3006</TotalTime>
  <Words>714</Words>
  <Application>Microsoft Macintosh PowerPoint</Application>
  <PresentationFormat>画面に合わせる (4:3)</PresentationFormat>
  <Paragraphs>64</Paragraphs>
  <Slides>17</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ジャパネスク</vt:lpstr>
      <vt:lpstr>Acrobat Document</vt:lpstr>
      <vt:lpstr>全国フォーラム報告</vt:lpstr>
      <vt:lpstr>全国フォーラムとは</vt:lpstr>
      <vt:lpstr>全国フォーラム日程</vt:lpstr>
      <vt:lpstr>全国フォーラム日程</vt:lpstr>
      <vt:lpstr>フィールドアクティビティー</vt:lpstr>
      <vt:lpstr>県フォーラムの発表</vt:lpstr>
      <vt:lpstr>～やればできる！減災～</vt:lpstr>
      <vt:lpstr>基調講演</vt:lpstr>
      <vt:lpstr>分科会</vt:lpstr>
      <vt:lpstr>全体会</vt:lpstr>
      <vt:lpstr>フォーラム宣言</vt:lpstr>
      <vt:lpstr>採択文</vt:lpstr>
      <vt:lpstr>アクションプラン</vt:lpstr>
      <vt:lpstr>アクションプラン</vt:lpstr>
      <vt:lpstr>約束事項</vt:lpstr>
      <vt:lpstr>全国フォーラム感想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全国フォーラム報告会</dc:title>
  <dc:creator>Windows ユーザー</dc:creator>
  <cp:lastModifiedBy>NAKAMURA Tadatoshi</cp:lastModifiedBy>
  <cp:revision>60</cp:revision>
  <dcterms:created xsi:type="dcterms:W3CDTF">2017-01-28T08:02:34Z</dcterms:created>
  <dcterms:modified xsi:type="dcterms:W3CDTF">2017-02-26T13:26:11Z</dcterms:modified>
</cp:coreProperties>
</file>